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2" r:id="rId1"/>
    <p:sldMasterId id="2147483680" r:id="rId2"/>
  </p:sldMasterIdLst>
  <p:notesMasterIdLst>
    <p:notesMasterId r:id="rId39"/>
  </p:notesMasterIdLst>
  <p:handoutMasterIdLst>
    <p:handoutMasterId r:id="rId40"/>
  </p:handoutMasterIdLst>
  <p:sldIdLst>
    <p:sldId id="367" r:id="rId3"/>
    <p:sldId id="399" r:id="rId4"/>
    <p:sldId id="336" r:id="rId5"/>
    <p:sldId id="370" r:id="rId6"/>
    <p:sldId id="371" r:id="rId7"/>
    <p:sldId id="372" r:id="rId8"/>
    <p:sldId id="373" r:id="rId9"/>
    <p:sldId id="374" r:id="rId10"/>
    <p:sldId id="375" r:id="rId11"/>
    <p:sldId id="376" r:id="rId12"/>
    <p:sldId id="377" r:id="rId13"/>
    <p:sldId id="378" r:id="rId14"/>
    <p:sldId id="379" r:id="rId15"/>
    <p:sldId id="380" r:id="rId16"/>
    <p:sldId id="402" r:id="rId17"/>
    <p:sldId id="400" r:id="rId18"/>
    <p:sldId id="405" r:id="rId19"/>
    <p:sldId id="381" r:id="rId20"/>
    <p:sldId id="407" r:id="rId21"/>
    <p:sldId id="408" r:id="rId22"/>
    <p:sldId id="406" r:id="rId23"/>
    <p:sldId id="384" r:id="rId24"/>
    <p:sldId id="385" r:id="rId25"/>
    <p:sldId id="413" r:id="rId26"/>
    <p:sldId id="386" r:id="rId27"/>
    <p:sldId id="387" r:id="rId28"/>
    <p:sldId id="388" r:id="rId29"/>
    <p:sldId id="414" r:id="rId30"/>
    <p:sldId id="412" r:id="rId31"/>
    <p:sldId id="389" r:id="rId32"/>
    <p:sldId id="390" r:id="rId33"/>
    <p:sldId id="395" r:id="rId34"/>
    <p:sldId id="396" r:id="rId35"/>
    <p:sldId id="397" r:id="rId36"/>
    <p:sldId id="398" r:id="rId37"/>
    <p:sldId id="368"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600" autoAdjust="0"/>
  </p:normalViewPr>
  <p:slideViewPr>
    <p:cSldViewPr snapToGrid="0" snapToObjects="1" showGuides="1">
      <p:cViewPr varScale="1">
        <p:scale>
          <a:sx n="68" d="100"/>
          <a:sy n="68" d="100"/>
        </p:scale>
        <p:origin x="-2034"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55A33F-9742-854C-A0DB-BB97CBEA75B8}" type="datetimeFigureOut">
              <a:rPr lang="en-US" smtClean="0"/>
              <a:pPr/>
              <a:t>4/4/2013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D1BD82-F5B8-8047-BB46-C5AC0D479AB6}" type="slidenum">
              <a:rPr lang="en-US" smtClean="0"/>
              <a:pPr/>
              <a:t>‹#›</a:t>
            </a:fld>
            <a:endParaRPr lang="en-US"/>
          </a:p>
        </p:txBody>
      </p:sp>
    </p:spTree>
    <p:extLst>
      <p:ext uri="{BB962C8B-B14F-4D97-AF65-F5344CB8AC3E}">
        <p14:creationId xmlns:p14="http://schemas.microsoft.com/office/powerpoint/2010/main" val="20922587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7E5D1B-22B4-7B44-B097-3C632193DD80}" type="datetimeFigureOut">
              <a:rPr lang="en-US" smtClean="0"/>
              <a:pPr/>
              <a:t>4/4/2013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B26265-26CA-6644-8900-AABEFD96E516}" type="slidenum">
              <a:rPr lang="en-US" smtClean="0"/>
              <a:pPr/>
              <a:t>‹#›</a:t>
            </a:fld>
            <a:endParaRPr lang="en-US"/>
          </a:p>
        </p:txBody>
      </p:sp>
    </p:spTree>
    <p:extLst>
      <p:ext uri="{BB962C8B-B14F-4D97-AF65-F5344CB8AC3E}">
        <p14:creationId xmlns:p14="http://schemas.microsoft.com/office/powerpoint/2010/main" val="366697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Bulk Breaking -  refers to one of the important functions of wholesalers which refers to the way wholesalers achieve savings for their customers through buying merchandize in large lots and breaking the bulk into smaller units.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Sorting - In sorting, intermediaries take a supply of different items and sort them into similar groupings, </a:t>
            </a:r>
            <a:r>
              <a:rPr lang="en-US" sz="1200" u="none" strike="noStrike" kern="1200" dirty="0" smtClean="0">
                <a:solidFill>
                  <a:schemeClr val="tx1"/>
                </a:solidFill>
                <a:effectLst/>
                <a:latin typeface="+mn-lt"/>
                <a:ea typeface="+mn-ea"/>
                <a:cs typeface="+mn-cs"/>
              </a:rPr>
              <a:t/>
            </a:r>
            <a:br>
              <a:rPr lang="en-US" sz="1200" u="none" strike="noStrike" kern="1200" dirty="0" smtClean="0">
                <a:solidFill>
                  <a:schemeClr val="tx1"/>
                </a:solidFill>
                <a:effectLst/>
                <a:latin typeface="+mn-lt"/>
                <a:ea typeface="+mn-ea"/>
                <a:cs typeface="+mn-cs"/>
              </a:rPr>
            </a:br>
            <a:endParaRPr lang="en-US" sz="1200" u="none" strike="noStrik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Assorting</a:t>
            </a:r>
            <a:r>
              <a:rPr lang="en-US" sz="1200" u="none" strike="noStrike" kern="1200" baseline="0" dirty="0" smtClean="0">
                <a:solidFill>
                  <a:schemeClr val="tx1"/>
                </a:solidFill>
                <a:effectLst/>
                <a:latin typeface="+mn-lt"/>
                <a:ea typeface="+mn-ea"/>
                <a:cs typeface="+mn-cs"/>
              </a:rPr>
              <a:t> - </a:t>
            </a:r>
            <a:r>
              <a:rPr lang="en-US" dirty="0" smtClean="0"/>
              <a:t>combining products into collections or assortments that buyers want available at one place.</a:t>
            </a:r>
            <a:r>
              <a:rPr lang="en-US" sz="1200" u="none" strike="noStrike" kern="1200" dirty="0" smtClean="0">
                <a:solidFill>
                  <a:schemeClr val="tx1"/>
                </a:solidFill>
                <a:effectLst/>
                <a:latin typeface="+mn-lt"/>
                <a:ea typeface="+mn-ea"/>
                <a:cs typeface="+mn-cs"/>
              </a:rPr>
              <a:t/>
            </a:r>
            <a:br>
              <a:rPr lang="en-US" sz="1200" u="none" strike="noStrike" kern="1200" dirty="0" smtClean="0">
                <a:solidFill>
                  <a:schemeClr val="tx1"/>
                </a:solidFill>
                <a:effectLst/>
                <a:latin typeface="+mn-lt"/>
                <a:ea typeface="+mn-ea"/>
                <a:cs typeface="+mn-cs"/>
              </a:rPr>
            </a:b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7B26265-26CA-6644-8900-AABEFD96E516}" type="slidenum">
              <a:rPr lang="en-US" smtClean="0"/>
              <a:pPr/>
              <a:t>6</a:t>
            </a:fld>
            <a:endParaRPr lang="en-US"/>
          </a:p>
        </p:txBody>
      </p:sp>
    </p:spTree>
    <p:extLst>
      <p:ext uri="{BB962C8B-B14F-4D97-AF65-F5344CB8AC3E}">
        <p14:creationId xmlns:p14="http://schemas.microsoft.com/office/powerpoint/2010/main" val="375972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p:spPr>
        <p:txBody>
          <a:bodyPr/>
          <a:lstStyle/>
          <a:p>
            <a:pPr eaLnBrk="1" hangingPunct="1"/>
            <a:endParaRPr lang="en-US">
              <a:latin typeface="Arial" pitchFamily="-1" charset="0"/>
            </a:endParaRPr>
          </a:p>
        </p:txBody>
      </p:sp>
      <p:sp>
        <p:nvSpPr>
          <p:cNvPr id="37892" name="Slide Number Placeholder 3"/>
          <p:cNvSpPr>
            <a:spLocks noGrp="1"/>
          </p:cNvSpPr>
          <p:nvPr>
            <p:ph type="sldNum" sz="quarter" idx="5"/>
          </p:nvPr>
        </p:nvSpPr>
        <p:spPr>
          <a:noFill/>
          <a:ln>
            <a:miter lim="800000"/>
            <a:headEnd/>
            <a:tailEnd/>
          </a:ln>
        </p:spPr>
        <p:txBody>
          <a:bodyPr/>
          <a:lstStyle/>
          <a:p>
            <a:fld id="{65F455CE-7968-F84C-A201-93626438322A}" type="slidenum">
              <a:rPr lang="en-US"/>
              <a:pPr/>
              <a:t>23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miter lim="800000"/>
            <a:headEnd/>
            <a:tailEnd/>
          </a:ln>
        </p:spPr>
        <p:txBody>
          <a:bodyPr/>
          <a:lstStyle/>
          <a:p>
            <a:fld id="{3CC1C820-5D0A-9E4B-9141-CB9960E7BEDB}" type="slidenum">
              <a:rPr lang="en-US"/>
              <a:pPr/>
              <a:t>35</a:t>
            </a:fld>
            <a:endParaRPr lang="en-US"/>
          </a:p>
        </p:txBody>
      </p:sp>
      <p:sp>
        <p:nvSpPr>
          <p:cNvPr id="38915" name="Rectangle 2"/>
          <p:cNvSpPr>
            <a:spLocks noGrp="1" noRot="1" noChangeAspect="1" noChangeArrowheads="1" noTextEdit="1"/>
          </p:cNvSpPr>
          <p:nvPr>
            <p:ph type="sldImg"/>
          </p:nvPr>
        </p:nvSpPr>
        <p:spPr>
          <a:xfrm>
            <a:off x="344488" y="228600"/>
            <a:ext cx="1825625" cy="1370013"/>
          </a:xfrm>
          <a:ln/>
        </p:spPr>
      </p:sp>
      <p:sp>
        <p:nvSpPr>
          <p:cNvPr id="38916" name="Rectangle 3"/>
          <p:cNvSpPr>
            <a:spLocks noGrp="1" noChangeArrowheads="1"/>
          </p:cNvSpPr>
          <p:nvPr>
            <p:ph type="body" idx="1"/>
          </p:nvPr>
        </p:nvSpPr>
        <p:spPr>
          <a:xfrm>
            <a:off x="229842" y="381000"/>
            <a:ext cx="6323772" cy="8075951"/>
          </a:xfrm>
          <a:noFill/>
        </p:spPr>
        <p:txBody>
          <a:bodyPr/>
          <a:lstStyle/>
          <a:p>
            <a:pPr eaLnBrk="1" hangingPunct="1"/>
            <a:r>
              <a:rPr lang="en-US">
                <a:latin typeface="Arial" pitchFamily="-1" charset="0"/>
              </a:rPr>
              <a:t>PC: HP selling computers direct from website (upset retailers)</a:t>
            </a:r>
          </a:p>
          <a:p>
            <a:pPr eaLnBrk="1" hangingPunct="1"/>
            <a:r>
              <a:rPr lang="en-US">
                <a:latin typeface="Arial" pitchFamily="-1" charset="0"/>
              </a:rPr>
              <a:t>Auto: Selling cars online through manufacturer. Chevy dealers competing against each on price. Note: Car doesn’t have overlapping regions. Only one dealer per region</a:t>
            </a:r>
          </a:p>
          <a:p>
            <a:pPr eaLnBrk="1" hangingPunct="1"/>
            <a:r>
              <a:rPr lang="en-US">
                <a:latin typeface="Arial" pitchFamily="-1" charset="0"/>
              </a:rPr>
              <a:t>Music industry: record companies selling directly to consumers, or bands to consumers via download</a:t>
            </a:r>
          </a:p>
          <a:p>
            <a:pPr eaLnBrk="1" hangingPunct="1"/>
            <a:r>
              <a:rPr lang="en-US">
                <a:latin typeface="Arial" pitchFamily="-1" charset="0"/>
              </a:rPr>
              <a:t>Clothing: Dooney and Burke selling at Costco and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7" name="Footer Placeholder 16"/>
          <p:cNvSpPr>
            <a:spLocks noGrp="1"/>
          </p:cNvSpPr>
          <p:nvPr>
            <p:ph type="ftr" sz="quarter" idx="11"/>
          </p:nvPr>
        </p:nvSpPr>
        <p:spPr>
          <a:xfrm>
            <a:off x="914400" y="6172200"/>
            <a:ext cx="3962400" cy="457200"/>
          </a:xfrm>
          <a:prstGeom prst="rect">
            <a:avLst/>
          </a:prstGeom>
        </p:spPr>
        <p:txBody>
          <a:bodyPr/>
          <a:lstStyle/>
          <a:p>
            <a:r>
              <a:rPr lang="en-US" smtClean="0"/>
              <a:t>Dr. Morgan K. Ward</a:t>
            </a:r>
            <a:endParaRPr lang="en-US" dirty="0"/>
          </a:p>
        </p:txBody>
      </p:sp>
      <p:sp>
        <p:nvSpPr>
          <p:cNvPr id="29" name="Slide Number Placeholder 28"/>
          <p:cNvSpPr>
            <a:spLocks noGrp="1"/>
          </p:cNvSpPr>
          <p:nvPr>
            <p:ph type="sldNum" sz="quarter" idx="12"/>
          </p:nvPr>
        </p:nvSpPr>
        <p:spPr>
          <a:xfrm>
            <a:off x="146304" y="6210300"/>
            <a:ext cx="457200" cy="457200"/>
          </a:xfrm>
          <a:prstGeom prst="ellipse">
            <a:avLst/>
          </a:prstGeom>
        </p:spPr>
        <p:txBody>
          <a:bodyPr lIns="0" tIns="0" rIns="0" bIns="0">
            <a:noAutofit/>
          </a:bodyPr>
          <a:lstStyle>
            <a:lvl1pPr>
              <a:defRPr sz="1400">
                <a:solidFill>
                  <a:srgbClr val="FFFFFF"/>
                </a:solidFill>
              </a:defRPr>
            </a:lvl1pPr>
          </a:lstStyle>
          <a:p>
            <a:fld id="{B7FE4486-6110-984C-846B-F25EA8AF3D9E}"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pic>
        <p:nvPicPr>
          <p:cNvPr id="14" name="Picture 13"/>
          <p:cNvPicPr>
            <a:picLocks noChangeAspect="1"/>
          </p:cNvPicPr>
          <p:nvPr userDrawn="1"/>
        </p:nvPicPr>
        <p:blipFill>
          <a:blip r:embed="rId2"/>
          <a:stretch>
            <a:fillRect/>
          </a:stretch>
        </p:blipFill>
        <p:spPr>
          <a:xfrm>
            <a:off x="7046054" y="6172200"/>
            <a:ext cx="1648112" cy="4874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9" name="Picture 8"/>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a:prstGeom prst="ellipse">
            <a:avLst/>
          </a:prstGeom>
        </p:spPr>
        <p:txBody>
          <a:bodyPr/>
          <a:lstStyle/>
          <a:p>
            <a:fld id="{B7FE4486-6110-984C-846B-F25EA8AF3D9E}" type="slidenum">
              <a:rPr lang="en-US" smtClean="0"/>
              <a:pPr/>
              <a:t>‹#›</a:t>
            </a:fld>
            <a:endParaRPr lang="en-US"/>
          </a:p>
        </p:txBody>
      </p:sp>
      <p:sp>
        <p:nvSpPr>
          <p:cNvPr id="12"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3" name="Picture 12"/>
          <p:cNvPicPr>
            <a:picLocks noChangeAspect="1"/>
          </p:cNvPicPr>
          <p:nvPr userDrawn="1"/>
        </p:nvPicPr>
        <p:blipFill>
          <a:blip r:embed="rId2"/>
          <a:stretch>
            <a:fillRect/>
          </a:stretch>
        </p:blipFill>
        <p:spPr>
          <a:xfrm>
            <a:off x="7046054" y="6172200"/>
            <a:ext cx="1648112" cy="4874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0" name="Picture 9"/>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9" name="Slide Number Placeholder 8"/>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Footer Placeholder 2"/>
          <p:cNvSpPr>
            <a:spLocks noGrp="1"/>
          </p:cNvSpPr>
          <p:nvPr>
            <p:ph type="ftr" sz="quarter" idx="1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2" name="Picture 11"/>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6"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7" name="Picture 6"/>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5"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6" name="Picture 5"/>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2" name="Picture 11"/>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7" name="Slide Number Placeholder 6"/>
          <p:cNvSpPr>
            <a:spLocks noGrp="1"/>
          </p:cNvSpPr>
          <p:nvPr>
            <p:ph type="sldNum" sz="quarter" idx="12"/>
          </p:nvPr>
        </p:nvSpPr>
        <p:spPr>
          <a:xfrm>
            <a:off x="146304" y="6208776"/>
            <a:ext cx="457200" cy="457200"/>
          </a:xfrm>
          <a:prstGeom prst="ellipse">
            <a:avLst/>
          </a:prstGeom>
        </p:spPr>
        <p:txBody>
          <a:bodyPr/>
          <a:lstStyle/>
          <a:p>
            <a:fld id="{B7FE4486-6110-984C-846B-F25EA8AF3D9E}"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
        <p:nvSpPr>
          <p:cNvPr id="14"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15" name="Picture 14"/>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8" name="Picture 7"/>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a:xfrm>
            <a:off x="146304" y="6210300"/>
            <a:ext cx="457200" cy="457200"/>
          </a:xfrm>
          <a:prstGeom prst="ellipse">
            <a:avLst/>
          </a:prstGeom>
        </p:spPr>
        <p:txBody>
          <a:bodyPr/>
          <a:lstStyle/>
          <a:p>
            <a:fld id="{B7FE4486-6110-984C-846B-F25EA8AF3D9E}" type="slidenum">
              <a:rPr lang="en-US" smtClean="0"/>
              <a:pPr/>
              <a:t>‹#›</a:t>
            </a:fld>
            <a:endParaRPr lang="en-US"/>
          </a:p>
        </p:txBody>
      </p:sp>
      <p:sp>
        <p:nvSpPr>
          <p:cNvPr id="7"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Dr. Morgan K. Ward</a:t>
            </a:r>
            <a:endParaRPr lang="en-US" dirty="0"/>
          </a:p>
        </p:txBody>
      </p:sp>
      <p:pic>
        <p:nvPicPr>
          <p:cNvPr id="8" name="Picture 7"/>
          <p:cNvPicPr>
            <a:picLocks noChangeAspect="1"/>
          </p:cNvPicPr>
          <p:nvPr userDrawn="1"/>
        </p:nvPicPr>
        <p:blipFill>
          <a:blip r:embed="rId2"/>
          <a:stretch>
            <a:fillRect/>
          </a:stretch>
        </p:blipFill>
        <p:spPr>
          <a:xfrm>
            <a:off x="7046054" y="6172200"/>
            <a:ext cx="1648112" cy="48747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Dr. Morgan K. Ward</a:t>
            </a:r>
            <a:endParaRPr lang="en-US"/>
          </a:p>
        </p:txBody>
      </p:sp>
      <p:sp>
        <p:nvSpPr>
          <p:cNvPr id="6" name="Slide Number Placeholder 5"/>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Dr. Morgan K. Ward</a:t>
            </a:r>
            <a:endParaRPr lang="en-US"/>
          </a:p>
        </p:txBody>
      </p:sp>
      <p:sp>
        <p:nvSpPr>
          <p:cNvPr id="9" name="Slide Number Placeholder 8"/>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Morgan K. Ward</a:t>
            </a:r>
            <a:endParaRPr lang="en-US"/>
          </a:p>
        </p:txBody>
      </p:sp>
      <p:sp>
        <p:nvSpPr>
          <p:cNvPr id="5" name="Slide Number Placeholder 4"/>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Dr. Morgan K. Ward</a:t>
            </a:r>
            <a:endParaRPr lang="en-US"/>
          </a:p>
        </p:txBody>
      </p:sp>
      <p:sp>
        <p:nvSpPr>
          <p:cNvPr id="4" name="Slide Number Placeholder 3"/>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Dr. Morgan K. Ward</a:t>
            </a:r>
            <a:endParaRPr lang="en-US"/>
          </a:p>
        </p:txBody>
      </p:sp>
      <p:sp>
        <p:nvSpPr>
          <p:cNvPr id="7" name="Slide Number Placeholder 6"/>
          <p:cNvSpPr>
            <a:spLocks noGrp="1"/>
          </p:cNvSpPr>
          <p:nvPr>
            <p:ph type="sldNum" sz="quarter" idx="12"/>
          </p:nvPr>
        </p:nvSpPr>
        <p:spPr/>
        <p:txBody>
          <a:bodyPr/>
          <a:lstStyle/>
          <a:p>
            <a:fld id="{BEEE9058-9607-1947-8BA0-61434F010E9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 Morgan K. Ward</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E9058-9607-1947-8BA0-61434F010E9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0" y="274638"/>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10"/>
          <p:cNvPicPr>
            <a:picLocks noChangeAspect="1"/>
          </p:cNvPicPr>
          <p:nvPr/>
        </p:nvPicPr>
        <p:blipFill>
          <a:blip r:embed="rId13"/>
          <a:stretch>
            <a:fillRect/>
          </a:stretch>
        </p:blipFill>
        <p:spPr>
          <a:xfrm>
            <a:off x="7046054" y="6172200"/>
            <a:ext cx="1648112" cy="487470"/>
          </a:xfrm>
          <a:prstGeom prst="rect">
            <a:avLst/>
          </a:prstGeom>
        </p:spPr>
      </p:pic>
      <p:sp>
        <p:nvSpPr>
          <p:cNvPr id="10"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mj-lt"/>
              </a:defRPr>
            </a:lvl1pPr>
          </a:lstStyle>
          <a:p>
            <a:r>
              <a:rPr lang="en-US" smtClean="0"/>
              <a:t>Dr. Morgan K. Ward</a:t>
            </a:r>
            <a:endParaRPr lang="en-US" dirty="0"/>
          </a:p>
        </p:txBody>
      </p:sp>
      <p:sp>
        <p:nvSpPr>
          <p:cNvPr id="14"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7FE4486-6110-984C-846B-F25EA8AF3D9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j-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j-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j-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j-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j-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www.amazon.com/s/ref=nb_sb_noss?url=search-alias=aps&amp;field-keywords=books&amp;x=0&amp;y=0"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www.travelocity.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npr.org/player/v2/mediaPlayer.html?action=1&amp;t=1&amp;islist=false&amp;id=140805493&amp;m=140818242" TargetMode="External"/><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gif"/><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hyperlink" Target="http://www.sephora.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42.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Chapter 15: Managing Marketing Channels and Wholesaling</a:t>
            </a:r>
          </a:p>
        </p:txBody>
      </p:sp>
      <p:sp>
        <p:nvSpPr>
          <p:cNvPr id="3075" name="Rectangle 3"/>
          <p:cNvSpPr>
            <a:spLocks noGrp="1" noChangeArrowheads="1"/>
          </p:cNvSpPr>
          <p:nvPr>
            <p:ph type="subTitle" idx="1"/>
          </p:nvPr>
        </p:nvSpPr>
        <p:spPr/>
        <p:txBody>
          <a:bodyPr/>
          <a:lstStyle/>
          <a:p>
            <a:pPr eaLnBrk="1" hangingPunct="1"/>
            <a:endParaRPr lang="en-US" dirty="0" smtClean="0"/>
          </a:p>
        </p:txBody>
      </p:sp>
    </p:spTree>
    <p:extLst>
      <p:ext uri="{BB962C8B-B14F-4D97-AF65-F5344CB8AC3E}">
        <p14:creationId xmlns:p14="http://schemas.microsoft.com/office/powerpoint/2010/main" val="157707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t>Intermediaries - Transactional</a:t>
            </a:r>
          </a:p>
        </p:txBody>
      </p:sp>
      <p:sp>
        <p:nvSpPr>
          <p:cNvPr id="11267" name="TextBox 3"/>
          <p:cNvSpPr txBox="1">
            <a:spLocks noChangeArrowheads="1"/>
          </p:cNvSpPr>
          <p:nvPr/>
        </p:nvSpPr>
        <p:spPr bwMode="auto">
          <a:xfrm>
            <a:off x="5885615" y="1945160"/>
            <a:ext cx="3048285" cy="923925"/>
          </a:xfrm>
          <a:prstGeom prst="rect">
            <a:avLst/>
          </a:prstGeom>
          <a:noFill/>
          <a:ln w="9525">
            <a:noFill/>
            <a:miter lim="800000"/>
            <a:headEnd/>
            <a:tailEnd/>
          </a:ln>
        </p:spPr>
        <p:txBody>
          <a:bodyPr wrap="square">
            <a:prstTxWarp prst="textNoShape">
              <a:avLst/>
            </a:prstTxWarp>
            <a:spAutoFit/>
          </a:bodyPr>
          <a:lstStyle/>
          <a:p>
            <a:r>
              <a:rPr lang="en-US" b="1">
                <a:latin typeface="+mj-lt"/>
              </a:rPr>
              <a:t>Buying –</a:t>
            </a:r>
          </a:p>
          <a:p>
            <a:r>
              <a:rPr lang="en-US">
                <a:latin typeface="+mj-lt"/>
              </a:rPr>
              <a:t>Purchasing products for resale</a:t>
            </a:r>
          </a:p>
        </p:txBody>
      </p:sp>
      <p:sp>
        <p:nvSpPr>
          <p:cNvPr id="11268" name="TextBox 5"/>
          <p:cNvSpPr txBox="1">
            <a:spLocks noChangeArrowheads="1"/>
          </p:cNvSpPr>
          <p:nvPr/>
        </p:nvSpPr>
        <p:spPr bwMode="auto">
          <a:xfrm>
            <a:off x="5885616" y="2935760"/>
            <a:ext cx="3132960" cy="646331"/>
          </a:xfrm>
          <a:prstGeom prst="rect">
            <a:avLst/>
          </a:prstGeom>
          <a:noFill/>
          <a:ln w="9525">
            <a:noFill/>
            <a:miter lim="800000"/>
            <a:headEnd/>
            <a:tailEnd/>
          </a:ln>
        </p:spPr>
        <p:txBody>
          <a:bodyPr wrap="square">
            <a:prstTxWarp prst="textNoShape">
              <a:avLst/>
            </a:prstTxWarp>
            <a:spAutoFit/>
          </a:bodyPr>
          <a:lstStyle/>
          <a:p>
            <a:r>
              <a:rPr lang="en-US" b="1">
                <a:latin typeface="+mj-lt"/>
              </a:rPr>
              <a:t>Selling –</a:t>
            </a:r>
          </a:p>
          <a:p>
            <a:r>
              <a:rPr lang="en-US">
                <a:latin typeface="+mj-lt"/>
              </a:rPr>
              <a:t>Contacting consumers directly</a:t>
            </a:r>
          </a:p>
        </p:txBody>
      </p:sp>
      <p:sp>
        <p:nvSpPr>
          <p:cNvPr id="11269" name="TextBox 6"/>
          <p:cNvSpPr txBox="1">
            <a:spLocks noChangeArrowheads="1"/>
          </p:cNvSpPr>
          <p:nvPr/>
        </p:nvSpPr>
        <p:spPr bwMode="auto">
          <a:xfrm>
            <a:off x="5885616" y="3783800"/>
            <a:ext cx="3048284" cy="923330"/>
          </a:xfrm>
          <a:prstGeom prst="rect">
            <a:avLst/>
          </a:prstGeom>
          <a:noFill/>
          <a:ln w="9525">
            <a:noFill/>
            <a:miter lim="800000"/>
            <a:headEnd/>
            <a:tailEnd/>
          </a:ln>
        </p:spPr>
        <p:txBody>
          <a:bodyPr wrap="square">
            <a:prstTxWarp prst="textNoShape">
              <a:avLst/>
            </a:prstTxWarp>
            <a:spAutoFit/>
          </a:bodyPr>
          <a:lstStyle/>
          <a:p>
            <a:r>
              <a:rPr lang="en-US" b="1" dirty="0">
                <a:latin typeface="+mj-lt"/>
              </a:rPr>
              <a:t>Risk Taking – </a:t>
            </a:r>
          </a:p>
          <a:p>
            <a:r>
              <a:rPr lang="en-US" dirty="0">
                <a:latin typeface="+mj-lt"/>
              </a:rPr>
              <a:t>Assuming risk for inventory that is unsold</a:t>
            </a:r>
          </a:p>
        </p:txBody>
      </p:sp>
      <p:pic>
        <p:nvPicPr>
          <p:cNvPr id="11270" name="Picture 2"/>
          <p:cNvPicPr>
            <a:picLocks noChangeAspect="1" noChangeArrowheads="1"/>
          </p:cNvPicPr>
          <p:nvPr/>
        </p:nvPicPr>
        <p:blipFill>
          <a:blip r:embed="rId2"/>
          <a:srcRect/>
          <a:stretch>
            <a:fillRect/>
          </a:stretch>
        </p:blipFill>
        <p:spPr bwMode="auto">
          <a:xfrm>
            <a:off x="981840" y="1855788"/>
            <a:ext cx="4810125" cy="3200400"/>
          </a:xfrm>
          <a:prstGeom prst="rect">
            <a:avLst/>
          </a:prstGeom>
          <a:noFill/>
          <a:ln w="9525">
            <a:noFill/>
            <a:miter lim="800000"/>
            <a:headEnd/>
            <a:tailEnd/>
          </a:ln>
          <a:effectLst/>
        </p:spPr>
      </p:pic>
      <p:sp>
        <p:nvSpPr>
          <p:cNvPr id="7"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10</a:t>
            </a:fld>
            <a:endParaRPr lang="en-US"/>
          </a:p>
        </p:txBody>
      </p:sp>
      <p:sp>
        <p:nvSpPr>
          <p:cNvPr id="8"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t>Intermediaries - Logistical</a:t>
            </a:r>
          </a:p>
        </p:txBody>
      </p:sp>
      <p:pic>
        <p:nvPicPr>
          <p:cNvPr id="12291" name="Picture 2"/>
          <p:cNvPicPr>
            <a:picLocks noChangeAspect="1" noChangeArrowheads="1"/>
          </p:cNvPicPr>
          <p:nvPr/>
        </p:nvPicPr>
        <p:blipFill>
          <a:blip r:embed="rId2"/>
          <a:srcRect/>
          <a:stretch>
            <a:fillRect/>
          </a:stretch>
        </p:blipFill>
        <p:spPr bwMode="auto">
          <a:xfrm>
            <a:off x="689804" y="2056675"/>
            <a:ext cx="4457984" cy="2942269"/>
          </a:xfrm>
          <a:prstGeom prst="rect">
            <a:avLst/>
          </a:prstGeom>
          <a:noFill/>
          <a:ln w="9525">
            <a:noFill/>
            <a:miter lim="800000"/>
            <a:headEnd/>
            <a:tailEnd/>
          </a:ln>
          <a:effectLst/>
        </p:spPr>
      </p:pic>
      <p:sp>
        <p:nvSpPr>
          <p:cNvPr id="12292" name="TextBox 3"/>
          <p:cNvSpPr txBox="1">
            <a:spLocks noChangeArrowheads="1"/>
          </p:cNvSpPr>
          <p:nvPr/>
        </p:nvSpPr>
        <p:spPr bwMode="auto">
          <a:xfrm>
            <a:off x="5307922" y="1662920"/>
            <a:ext cx="3628349" cy="923330"/>
          </a:xfrm>
          <a:prstGeom prst="rect">
            <a:avLst/>
          </a:prstGeom>
          <a:noFill/>
          <a:ln w="9525">
            <a:noFill/>
            <a:miter lim="800000"/>
            <a:headEnd/>
            <a:tailEnd/>
          </a:ln>
        </p:spPr>
        <p:txBody>
          <a:bodyPr wrap="square">
            <a:prstTxWarp prst="textNoShape">
              <a:avLst/>
            </a:prstTxWarp>
            <a:spAutoFit/>
          </a:bodyPr>
          <a:lstStyle/>
          <a:p>
            <a:r>
              <a:rPr lang="en-US" b="1" dirty="0">
                <a:latin typeface="+mj-lt"/>
              </a:rPr>
              <a:t>Assorting –</a:t>
            </a:r>
          </a:p>
          <a:p>
            <a:r>
              <a:rPr lang="en-US" dirty="0">
                <a:latin typeface="+mj-lt"/>
              </a:rPr>
              <a:t>Bring products in from several sources  </a:t>
            </a:r>
          </a:p>
        </p:txBody>
      </p:sp>
      <p:sp>
        <p:nvSpPr>
          <p:cNvPr id="12293" name="TextBox 5"/>
          <p:cNvSpPr txBox="1">
            <a:spLocks noChangeArrowheads="1"/>
          </p:cNvSpPr>
          <p:nvPr/>
        </p:nvSpPr>
        <p:spPr bwMode="auto">
          <a:xfrm>
            <a:off x="5307921" y="2577054"/>
            <a:ext cx="3628350" cy="923330"/>
          </a:xfrm>
          <a:prstGeom prst="rect">
            <a:avLst/>
          </a:prstGeom>
          <a:noFill/>
          <a:ln w="9525">
            <a:noFill/>
            <a:miter lim="800000"/>
            <a:headEnd/>
            <a:tailEnd/>
          </a:ln>
        </p:spPr>
        <p:txBody>
          <a:bodyPr wrap="square">
            <a:prstTxWarp prst="textNoShape">
              <a:avLst/>
            </a:prstTxWarp>
            <a:spAutoFit/>
          </a:bodyPr>
          <a:lstStyle/>
          <a:p>
            <a:r>
              <a:rPr lang="en-US" b="1" dirty="0">
                <a:latin typeface="+mj-lt"/>
              </a:rPr>
              <a:t>Storing –</a:t>
            </a:r>
          </a:p>
          <a:p>
            <a:r>
              <a:rPr lang="en-US" dirty="0">
                <a:latin typeface="+mj-lt"/>
              </a:rPr>
              <a:t>Assembling products in convenient location for consumers </a:t>
            </a:r>
          </a:p>
        </p:txBody>
      </p:sp>
      <p:sp>
        <p:nvSpPr>
          <p:cNvPr id="12294" name="TextBox 6"/>
          <p:cNvSpPr txBox="1">
            <a:spLocks noChangeArrowheads="1"/>
          </p:cNvSpPr>
          <p:nvPr/>
        </p:nvSpPr>
        <p:spPr bwMode="auto">
          <a:xfrm>
            <a:off x="5307921" y="3491188"/>
            <a:ext cx="3628350" cy="1200329"/>
          </a:xfrm>
          <a:prstGeom prst="rect">
            <a:avLst/>
          </a:prstGeom>
          <a:noFill/>
          <a:ln w="9525">
            <a:noFill/>
            <a:miter lim="800000"/>
            <a:headEnd/>
            <a:tailEnd/>
          </a:ln>
        </p:spPr>
        <p:txBody>
          <a:bodyPr wrap="square">
            <a:prstTxWarp prst="textNoShape">
              <a:avLst/>
            </a:prstTxWarp>
            <a:spAutoFit/>
          </a:bodyPr>
          <a:lstStyle/>
          <a:p>
            <a:r>
              <a:rPr lang="en-US" b="1" dirty="0">
                <a:latin typeface="+mj-lt"/>
              </a:rPr>
              <a:t>Sorting – </a:t>
            </a:r>
          </a:p>
          <a:p>
            <a:r>
              <a:rPr lang="en-US" dirty="0">
                <a:latin typeface="+mj-lt"/>
              </a:rPr>
              <a:t>Purchase in large quantities and breaking it down for consumers into smaller quantities  </a:t>
            </a:r>
          </a:p>
        </p:txBody>
      </p:sp>
      <p:sp>
        <p:nvSpPr>
          <p:cNvPr id="12295" name="TextBox 7"/>
          <p:cNvSpPr txBox="1">
            <a:spLocks noChangeArrowheads="1"/>
          </p:cNvSpPr>
          <p:nvPr/>
        </p:nvSpPr>
        <p:spPr bwMode="auto">
          <a:xfrm>
            <a:off x="5307921" y="4682320"/>
            <a:ext cx="3628350" cy="646331"/>
          </a:xfrm>
          <a:prstGeom prst="rect">
            <a:avLst/>
          </a:prstGeom>
          <a:noFill/>
          <a:ln w="9525">
            <a:noFill/>
            <a:miter lim="800000"/>
            <a:headEnd/>
            <a:tailEnd/>
          </a:ln>
        </p:spPr>
        <p:txBody>
          <a:bodyPr wrap="square">
            <a:prstTxWarp prst="textNoShape">
              <a:avLst/>
            </a:prstTxWarp>
            <a:spAutoFit/>
          </a:bodyPr>
          <a:lstStyle/>
          <a:p>
            <a:r>
              <a:rPr lang="en-US" b="1" dirty="0">
                <a:latin typeface="+mj-lt"/>
              </a:rPr>
              <a:t>Transport – </a:t>
            </a:r>
          </a:p>
          <a:p>
            <a:r>
              <a:rPr lang="en-US" dirty="0">
                <a:latin typeface="+mj-lt"/>
              </a:rPr>
              <a:t>Moving product to customers</a:t>
            </a:r>
          </a:p>
        </p:txBody>
      </p:sp>
      <p:sp>
        <p:nvSpPr>
          <p:cNvPr id="8"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11</a:t>
            </a:fld>
            <a:endParaRPr lang="en-US"/>
          </a:p>
        </p:txBody>
      </p:sp>
      <p:sp>
        <p:nvSpPr>
          <p:cNvPr id="9"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t>Intermediaries - Facilitating</a:t>
            </a:r>
          </a:p>
        </p:txBody>
      </p:sp>
      <p:sp>
        <p:nvSpPr>
          <p:cNvPr id="13315" name="TextBox 3"/>
          <p:cNvSpPr txBox="1">
            <a:spLocks noChangeArrowheads="1"/>
          </p:cNvSpPr>
          <p:nvPr/>
        </p:nvSpPr>
        <p:spPr bwMode="auto">
          <a:xfrm>
            <a:off x="6092868" y="1506120"/>
            <a:ext cx="2735034" cy="923925"/>
          </a:xfrm>
          <a:prstGeom prst="rect">
            <a:avLst/>
          </a:prstGeom>
          <a:noFill/>
          <a:ln w="9525">
            <a:noFill/>
            <a:miter lim="800000"/>
            <a:headEnd/>
            <a:tailEnd/>
          </a:ln>
        </p:spPr>
        <p:txBody>
          <a:bodyPr wrap="square">
            <a:prstTxWarp prst="textNoShape">
              <a:avLst/>
            </a:prstTxWarp>
            <a:spAutoFit/>
          </a:bodyPr>
          <a:lstStyle/>
          <a:p>
            <a:r>
              <a:rPr lang="en-US" b="1">
                <a:latin typeface="+mj-lt"/>
              </a:rPr>
              <a:t>Financing –</a:t>
            </a:r>
          </a:p>
          <a:p>
            <a:r>
              <a:rPr lang="en-US">
                <a:latin typeface="+mj-lt"/>
              </a:rPr>
              <a:t>Extending Credit to consumers</a:t>
            </a:r>
          </a:p>
        </p:txBody>
      </p:sp>
      <p:sp>
        <p:nvSpPr>
          <p:cNvPr id="13316" name="TextBox 5"/>
          <p:cNvSpPr txBox="1">
            <a:spLocks noChangeArrowheads="1"/>
          </p:cNvSpPr>
          <p:nvPr/>
        </p:nvSpPr>
        <p:spPr bwMode="auto">
          <a:xfrm>
            <a:off x="6082512" y="2496720"/>
            <a:ext cx="2811007" cy="923330"/>
          </a:xfrm>
          <a:prstGeom prst="rect">
            <a:avLst/>
          </a:prstGeom>
          <a:noFill/>
          <a:ln w="9525">
            <a:noFill/>
            <a:miter lim="800000"/>
            <a:headEnd/>
            <a:tailEnd/>
          </a:ln>
        </p:spPr>
        <p:txBody>
          <a:bodyPr wrap="square">
            <a:prstTxWarp prst="textNoShape">
              <a:avLst/>
            </a:prstTxWarp>
            <a:spAutoFit/>
          </a:bodyPr>
          <a:lstStyle/>
          <a:p>
            <a:r>
              <a:rPr lang="en-US" b="1" dirty="0">
                <a:latin typeface="+mj-lt"/>
              </a:rPr>
              <a:t>Grading –</a:t>
            </a:r>
          </a:p>
          <a:p>
            <a:r>
              <a:rPr lang="en-US" dirty="0">
                <a:latin typeface="+mj-lt"/>
              </a:rPr>
              <a:t>Inspecting or judging products</a:t>
            </a:r>
          </a:p>
        </p:txBody>
      </p:sp>
      <p:sp>
        <p:nvSpPr>
          <p:cNvPr id="13317" name="TextBox 6"/>
          <p:cNvSpPr txBox="1">
            <a:spLocks noChangeArrowheads="1"/>
          </p:cNvSpPr>
          <p:nvPr/>
        </p:nvSpPr>
        <p:spPr bwMode="auto">
          <a:xfrm>
            <a:off x="6144651" y="3563520"/>
            <a:ext cx="2689583" cy="1477328"/>
          </a:xfrm>
          <a:prstGeom prst="rect">
            <a:avLst/>
          </a:prstGeom>
          <a:noFill/>
          <a:ln w="9525">
            <a:noFill/>
            <a:miter lim="800000"/>
            <a:headEnd/>
            <a:tailEnd/>
          </a:ln>
        </p:spPr>
        <p:txBody>
          <a:bodyPr wrap="square">
            <a:prstTxWarp prst="textNoShape">
              <a:avLst/>
            </a:prstTxWarp>
            <a:spAutoFit/>
          </a:bodyPr>
          <a:lstStyle/>
          <a:p>
            <a:r>
              <a:rPr lang="en-US" b="1" dirty="0">
                <a:latin typeface="+mj-lt"/>
              </a:rPr>
              <a:t>Marketing information and research– </a:t>
            </a:r>
          </a:p>
          <a:p>
            <a:r>
              <a:rPr lang="en-US" dirty="0">
                <a:latin typeface="+mj-lt"/>
              </a:rPr>
              <a:t>Provide info to customers and suppliers about trends</a:t>
            </a:r>
          </a:p>
        </p:txBody>
      </p:sp>
      <p:pic>
        <p:nvPicPr>
          <p:cNvPr id="13318" name="Picture 2"/>
          <p:cNvPicPr>
            <a:picLocks noChangeAspect="1" noChangeArrowheads="1"/>
          </p:cNvPicPr>
          <p:nvPr/>
        </p:nvPicPr>
        <p:blipFill>
          <a:blip r:embed="rId2"/>
          <a:srcRect/>
          <a:stretch>
            <a:fillRect/>
          </a:stretch>
        </p:blipFill>
        <p:spPr bwMode="auto">
          <a:xfrm>
            <a:off x="1979010" y="1548175"/>
            <a:ext cx="3962400" cy="2971800"/>
          </a:xfrm>
          <a:prstGeom prst="rect">
            <a:avLst/>
          </a:prstGeom>
          <a:noFill/>
          <a:ln w="9525">
            <a:noFill/>
            <a:miter lim="800000"/>
            <a:headEnd/>
            <a:tailEnd/>
          </a:ln>
          <a:effectLst/>
        </p:spPr>
      </p:pic>
      <p:pic>
        <p:nvPicPr>
          <p:cNvPr id="13319" name="Picture 3"/>
          <p:cNvPicPr>
            <a:picLocks noChangeAspect="1" noChangeArrowheads="1"/>
          </p:cNvPicPr>
          <p:nvPr/>
        </p:nvPicPr>
        <p:blipFill>
          <a:blip r:embed="rId3"/>
          <a:srcRect b="18742"/>
          <a:stretch>
            <a:fillRect/>
          </a:stretch>
        </p:blipFill>
        <p:spPr bwMode="auto">
          <a:xfrm>
            <a:off x="506424" y="3659273"/>
            <a:ext cx="2971800" cy="2414587"/>
          </a:xfrm>
          <a:prstGeom prst="rect">
            <a:avLst/>
          </a:prstGeom>
          <a:noFill/>
          <a:ln w="9525">
            <a:noFill/>
            <a:miter lim="800000"/>
            <a:headEnd/>
            <a:tailEnd/>
          </a:ln>
          <a:effectLst/>
        </p:spPr>
      </p:pic>
      <p:sp>
        <p:nvSpPr>
          <p:cNvPr id="8"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12</a:t>
            </a:fld>
            <a:endParaRPr lang="en-US"/>
          </a:p>
        </p:txBody>
      </p:sp>
      <p:sp>
        <p:nvSpPr>
          <p:cNvPr id="9"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eaLnBrk="1" hangingPunct="1"/>
            <a:r>
              <a:rPr lang="en-US"/>
              <a:t>Marketing Channels for Consumer Goods and Services</a:t>
            </a:r>
          </a:p>
        </p:txBody>
      </p:sp>
      <p:pic>
        <p:nvPicPr>
          <p:cNvPr id="14339" name="Picture 4" descr="Fig15-4"/>
          <p:cNvPicPr>
            <a:picLocks noGrp="1" noChangeAspect="1" noChangeArrowheads="1"/>
          </p:cNvPicPr>
          <p:nvPr>
            <p:ph type="body" idx="1"/>
          </p:nvPr>
        </p:nvPicPr>
        <p:blipFill>
          <a:blip r:embed="rId2"/>
          <a:srcRect/>
          <a:stretch>
            <a:fillRect/>
          </a:stretch>
        </p:blipFill>
        <p:spPr>
          <a:xfrm>
            <a:off x="1524000" y="1827213"/>
            <a:ext cx="6184900" cy="4686300"/>
          </a:xfrm>
          <a:noFill/>
        </p:spPr>
      </p:pic>
      <p:sp>
        <p:nvSpPr>
          <p:cNvPr id="14340" name="Oval 5"/>
          <p:cNvSpPr>
            <a:spLocks noChangeArrowheads="1"/>
          </p:cNvSpPr>
          <p:nvPr/>
        </p:nvSpPr>
        <p:spPr bwMode="auto">
          <a:xfrm>
            <a:off x="1600200" y="1447800"/>
            <a:ext cx="1676400" cy="5029200"/>
          </a:xfrm>
          <a:prstGeom prst="ellipse">
            <a:avLst/>
          </a:prstGeom>
          <a:noFill/>
          <a:ln w="25400">
            <a:solidFill>
              <a:srgbClr val="990000"/>
            </a:solidFill>
            <a:round/>
            <a:headEnd/>
            <a:tailEnd/>
          </a:ln>
          <a:effectLst/>
        </p:spPr>
        <p:txBody>
          <a:bodyPr wrap="none" anchor="ctr">
            <a:prstTxWarp prst="textNoShape">
              <a:avLst/>
            </a:prstTxWarp>
          </a:bodyPr>
          <a:lstStyle/>
          <a:p>
            <a:endParaRPr lang="en-US">
              <a:latin typeface="+mj-lt"/>
            </a:endParaRPr>
          </a:p>
        </p:txBody>
      </p:sp>
      <p:sp>
        <p:nvSpPr>
          <p:cNvPr id="14341" name="Line 6"/>
          <p:cNvSpPr>
            <a:spLocks noChangeShapeType="1"/>
          </p:cNvSpPr>
          <p:nvPr/>
        </p:nvSpPr>
        <p:spPr bwMode="auto">
          <a:xfrm flipH="1">
            <a:off x="1066800" y="3352800"/>
            <a:ext cx="457200" cy="838200"/>
          </a:xfrm>
          <a:prstGeom prst="line">
            <a:avLst/>
          </a:prstGeom>
          <a:noFill/>
          <a:ln w="9525">
            <a:solidFill>
              <a:srgbClr val="990000"/>
            </a:solidFill>
            <a:round/>
            <a:headEnd/>
            <a:tailEnd/>
          </a:ln>
          <a:effectLst/>
        </p:spPr>
        <p:txBody>
          <a:bodyPr>
            <a:prstTxWarp prst="textNoShape">
              <a:avLst/>
            </a:prstTxWarp>
          </a:bodyPr>
          <a:lstStyle/>
          <a:p>
            <a:endParaRPr lang="en-US">
              <a:solidFill>
                <a:schemeClr val="accent1"/>
              </a:solidFill>
              <a:latin typeface="+mj-lt"/>
            </a:endParaRPr>
          </a:p>
        </p:txBody>
      </p:sp>
      <p:sp>
        <p:nvSpPr>
          <p:cNvPr id="14342" name="Text Box 7"/>
          <p:cNvSpPr txBox="1">
            <a:spLocks noChangeArrowheads="1"/>
          </p:cNvSpPr>
          <p:nvPr/>
        </p:nvSpPr>
        <p:spPr bwMode="auto">
          <a:xfrm>
            <a:off x="152400" y="4191000"/>
            <a:ext cx="1600200" cy="6413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solidFill>
                  <a:schemeClr val="accent1"/>
                </a:solidFill>
                <a:latin typeface="+mj-lt"/>
              </a:rPr>
              <a:t>Direct Channel</a:t>
            </a:r>
          </a:p>
        </p:txBody>
      </p:sp>
      <p:sp>
        <p:nvSpPr>
          <p:cNvPr id="14343" name="Text Box 9"/>
          <p:cNvSpPr txBox="1">
            <a:spLocks noChangeArrowheads="1"/>
          </p:cNvSpPr>
          <p:nvPr/>
        </p:nvSpPr>
        <p:spPr bwMode="auto">
          <a:xfrm>
            <a:off x="7543800" y="1600200"/>
            <a:ext cx="1371600" cy="6413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solidFill>
                  <a:schemeClr val="accent1"/>
                </a:solidFill>
                <a:latin typeface="+mj-lt"/>
              </a:rPr>
              <a:t>Indirect Channels</a:t>
            </a:r>
          </a:p>
        </p:txBody>
      </p:sp>
      <p:sp>
        <p:nvSpPr>
          <p:cNvPr id="14344" name="Line 10"/>
          <p:cNvSpPr>
            <a:spLocks noChangeShapeType="1"/>
          </p:cNvSpPr>
          <p:nvPr/>
        </p:nvSpPr>
        <p:spPr bwMode="auto">
          <a:xfrm flipV="1">
            <a:off x="7543800" y="1905000"/>
            <a:ext cx="152400" cy="152400"/>
          </a:xfrm>
          <a:prstGeom prst="line">
            <a:avLst/>
          </a:prstGeom>
          <a:noFill/>
          <a:ln w="9525">
            <a:solidFill>
              <a:srgbClr val="990000"/>
            </a:solidFill>
            <a:round/>
            <a:headEnd/>
            <a:tailEnd/>
          </a:ln>
          <a:effectLst/>
        </p:spPr>
        <p:txBody>
          <a:bodyPr>
            <a:prstTxWarp prst="textNoShape">
              <a:avLst/>
            </a:prstTxWarp>
          </a:bodyPr>
          <a:lstStyle/>
          <a:p>
            <a:endParaRPr lang="en-US">
              <a:solidFill>
                <a:schemeClr val="accent1"/>
              </a:solidFill>
              <a:latin typeface="+mj-lt"/>
            </a:endParaRPr>
          </a:p>
        </p:txBody>
      </p:sp>
      <p:sp>
        <p:nvSpPr>
          <p:cNvPr id="9"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13</a:t>
            </a:fld>
            <a:endParaRPr lang="en-US"/>
          </a:p>
        </p:txBody>
      </p:sp>
      <p:sp>
        <p:nvSpPr>
          <p:cNvPr id="10"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69702" y="274638"/>
            <a:ext cx="8621898" cy="1143000"/>
          </a:xfrm>
        </p:spPr>
        <p:txBody>
          <a:bodyPr>
            <a:normAutofit fontScale="90000"/>
          </a:bodyPr>
          <a:lstStyle/>
          <a:p>
            <a:pPr eaLnBrk="1" hangingPunct="1"/>
            <a:r>
              <a:rPr lang="en-US" dirty="0"/>
              <a:t>Trend toward </a:t>
            </a:r>
            <a:r>
              <a:rPr lang="en-US" dirty="0" smtClean="0"/>
              <a:t>Manufacturers </a:t>
            </a:r>
            <a:r>
              <a:rPr lang="en-US" dirty="0"/>
              <a:t>going Direct to Retail… </a:t>
            </a:r>
          </a:p>
        </p:txBody>
      </p:sp>
      <p:pic>
        <p:nvPicPr>
          <p:cNvPr id="15363" name="Picture 4"/>
          <p:cNvPicPr>
            <a:picLocks noChangeAspect="1" noChangeArrowheads="1"/>
          </p:cNvPicPr>
          <p:nvPr/>
        </p:nvPicPr>
        <p:blipFill>
          <a:blip r:embed="rId2"/>
          <a:srcRect b="13039"/>
          <a:stretch>
            <a:fillRect/>
          </a:stretch>
        </p:blipFill>
        <p:spPr bwMode="auto">
          <a:xfrm>
            <a:off x="369702" y="1470360"/>
            <a:ext cx="6070600" cy="4114800"/>
          </a:xfrm>
          <a:prstGeom prst="rect">
            <a:avLst/>
          </a:prstGeom>
          <a:noFill/>
          <a:ln w="9525">
            <a:noFill/>
            <a:miter lim="800000"/>
            <a:headEnd/>
            <a:tailEnd/>
          </a:ln>
          <a:effectLst/>
        </p:spPr>
      </p:pic>
      <p:pic>
        <p:nvPicPr>
          <p:cNvPr id="15364" name="Picture 5"/>
          <p:cNvPicPr>
            <a:picLocks noChangeAspect="1" noChangeArrowheads="1"/>
          </p:cNvPicPr>
          <p:nvPr/>
        </p:nvPicPr>
        <p:blipFill>
          <a:blip r:embed="rId3"/>
          <a:srcRect/>
          <a:stretch>
            <a:fillRect/>
          </a:stretch>
        </p:blipFill>
        <p:spPr bwMode="auto">
          <a:xfrm>
            <a:off x="4865502" y="3070560"/>
            <a:ext cx="3810000" cy="2857500"/>
          </a:xfrm>
          <a:prstGeom prst="rect">
            <a:avLst/>
          </a:prstGeom>
          <a:noFill/>
          <a:ln w="9525">
            <a:noFill/>
            <a:miter lim="800000"/>
            <a:headEnd/>
            <a:tailEnd/>
          </a:ln>
          <a:effectLst/>
        </p:spPr>
      </p:pic>
      <p:sp>
        <p:nvSpPr>
          <p:cNvPr id="5"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14</a:t>
            </a:fld>
            <a:endParaRPr lang="en-US"/>
          </a:p>
        </p:txBody>
      </p:sp>
      <p:sp>
        <p:nvSpPr>
          <p:cNvPr id="6"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Zara</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15</a:t>
            </a:fld>
            <a:endParaRPr lang="en-US"/>
          </a:p>
        </p:txBody>
      </p:sp>
      <p:sp>
        <p:nvSpPr>
          <p:cNvPr id="4" name="Content Placeholder 3"/>
          <p:cNvSpPr>
            <a:spLocks noGrp="1"/>
          </p:cNvSpPr>
          <p:nvPr>
            <p:ph sz="quarter" idx="1"/>
          </p:nvPr>
        </p:nvSpPr>
        <p:spPr/>
        <p:txBody>
          <a:bodyPr/>
          <a:lstStyle/>
          <a:p>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693" y="1465385"/>
            <a:ext cx="7186613" cy="4703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6982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7FE4486-6110-984C-846B-F25EA8AF3D9E}" type="slidenum">
              <a:rPr lang="en-US" smtClean="0"/>
              <a:pPr/>
              <a:t>16</a:t>
            </a:fld>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pic>
        <p:nvPicPr>
          <p:cNvPr id="1095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518" t="21967" r="14771" b="12237"/>
          <a:stretch/>
        </p:blipFill>
        <p:spPr bwMode="auto">
          <a:xfrm>
            <a:off x="-17585" y="1119561"/>
            <a:ext cx="9170802" cy="4665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5738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AVON has done this for years…</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17</a:t>
            </a:fld>
            <a:endParaRPr lang="en-US"/>
          </a:p>
        </p:txBody>
      </p:sp>
      <p:sp>
        <p:nvSpPr>
          <p:cNvPr id="4" name="Content Placeholder 3"/>
          <p:cNvSpPr>
            <a:spLocks noGrp="1"/>
          </p:cNvSpPr>
          <p:nvPr>
            <p:ph sz="quarter" idx="1"/>
          </p:nvPr>
        </p:nvSpPr>
        <p:spPr/>
        <p:txBody>
          <a:bodyPr/>
          <a:lstStyle/>
          <a:p>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1590675"/>
            <a:ext cx="445770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0297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eaLnBrk="1" hangingPunct="1"/>
            <a:r>
              <a:rPr lang="en-US"/>
              <a:t>Marketing Channels for Consumer Goods and Services</a:t>
            </a:r>
          </a:p>
        </p:txBody>
      </p:sp>
      <p:pic>
        <p:nvPicPr>
          <p:cNvPr id="16387" name="Picture 4" descr="Fig15-4"/>
          <p:cNvPicPr>
            <a:picLocks noGrp="1" noChangeAspect="1" noChangeArrowheads="1"/>
          </p:cNvPicPr>
          <p:nvPr>
            <p:ph type="body" idx="1"/>
          </p:nvPr>
        </p:nvPicPr>
        <p:blipFill>
          <a:blip r:embed="rId2"/>
          <a:srcRect/>
          <a:stretch>
            <a:fillRect/>
          </a:stretch>
        </p:blipFill>
        <p:spPr>
          <a:xfrm>
            <a:off x="1304508" y="1482253"/>
            <a:ext cx="6184900" cy="4686300"/>
          </a:xfrm>
          <a:noFill/>
        </p:spPr>
      </p:pic>
      <p:sp>
        <p:nvSpPr>
          <p:cNvPr id="16388" name="Oval 5"/>
          <p:cNvSpPr>
            <a:spLocks noChangeArrowheads="1"/>
          </p:cNvSpPr>
          <p:nvPr/>
        </p:nvSpPr>
        <p:spPr bwMode="auto">
          <a:xfrm>
            <a:off x="2828508" y="1255240"/>
            <a:ext cx="4876800" cy="5029200"/>
          </a:xfrm>
          <a:prstGeom prst="ellipse">
            <a:avLst/>
          </a:prstGeom>
          <a:noFill/>
          <a:ln w="25400">
            <a:solidFill>
              <a:srgbClr val="990000"/>
            </a:solidFill>
            <a:round/>
            <a:headEnd/>
            <a:tailEnd/>
          </a:ln>
          <a:effectLst/>
        </p:spPr>
        <p:txBody>
          <a:bodyPr wrap="none" anchor="ctr">
            <a:prstTxWarp prst="textNoShape">
              <a:avLst/>
            </a:prstTxWarp>
          </a:bodyPr>
          <a:lstStyle/>
          <a:p>
            <a:endParaRPr lang="en-US"/>
          </a:p>
        </p:txBody>
      </p:sp>
      <p:sp>
        <p:nvSpPr>
          <p:cNvPr id="16389" name="Line 6"/>
          <p:cNvSpPr>
            <a:spLocks noChangeShapeType="1"/>
          </p:cNvSpPr>
          <p:nvPr/>
        </p:nvSpPr>
        <p:spPr bwMode="auto">
          <a:xfrm flipH="1">
            <a:off x="847308" y="3007840"/>
            <a:ext cx="457200" cy="838200"/>
          </a:xfrm>
          <a:prstGeom prst="line">
            <a:avLst/>
          </a:prstGeom>
          <a:noFill/>
          <a:ln w="9525">
            <a:solidFill>
              <a:srgbClr val="990000"/>
            </a:solidFill>
            <a:round/>
            <a:headEnd/>
            <a:tailEnd/>
          </a:ln>
          <a:effectLst/>
        </p:spPr>
        <p:txBody>
          <a:bodyPr>
            <a:prstTxWarp prst="textNoShape">
              <a:avLst/>
            </a:prstTxWarp>
          </a:bodyPr>
          <a:lstStyle/>
          <a:p>
            <a:endParaRPr lang="en-US"/>
          </a:p>
        </p:txBody>
      </p:sp>
      <p:sp>
        <p:nvSpPr>
          <p:cNvPr id="16390" name="Text Box 7"/>
          <p:cNvSpPr txBox="1">
            <a:spLocks noChangeArrowheads="1"/>
          </p:cNvSpPr>
          <p:nvPr/>
        </p:nvSpPr>
        <p:spPr bwMode="auto">
          <a:xfrm>
            <a:off x="-67092" y="3846040"/>
            <a:ext cx="1600200" cy="6413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solidFill>
                  <a:srgbClr val="990000"/>
                </a:solidFill>
                <a:latin typeface="+mj-lt"/>
              </a:rPr>
              <a:t>Direct Channel</a:t>
            </a:r>
          </a:p>
        </p:txBody>
      </p:sp>
      <p:sp>
        <p:nvSpPr>
          <p:cNvPr id="16391" name="Text Box 9"/>
          <p:cNvSpPr txBox="1">
            <a:spLocks noChangeArrowheads="1"/>
          </p:cNvSpPr>
          <p:nvPr/>
        </p:nvSpPr>
        <p:spPr bwMode="auto">
          <a:xfrm>
            <a:off x="7324308" y="1255240"/>
            <a:ext cx="1371600" cy="641350"/>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dirty="0">
                <a:solidFill>
                  <a:srgbClr val="990000"/>
                </a:solidFill>
                <a:latin typeface="+mj-lt"/>
              </a:rPr>
              <a:t>Indirect Channels</a:t>
            </a:r>
          </a:p>
        </p:txBody>
      </p:sp>
      <p:sp>
        <p:nvSpPr>
          <p:cNvPr id="16392" name="Line 10"/>
          <p:cNvSpPr>
            <a:spLocks noChangeShapeType="1"/>
          </p:cNvSpPr>
          <p:nvPr/>
        </p:nvSpPr>
        <p:spPr bwMode="auto">
          <a:xfrm flipV="1">
            <a:off x="7324308" y="1560040"/>
            <a:ext cx="152400" cy="152400"/>
          </a:xfrm>
          <a:prstGeom prst="line">
            <a:avLst/>
          </a:prstGeom>
          <a:noFill/>
          <a:ln w="9525">
            <a:solidFill>
              <a:srgbClr val="990000"/>
            </a:solidFill>
            <a:round/>
            <a:headEnd/>
            <a:tailEnd/>
          </a:ln>
          <a:effectLst/>
        </p:spPr>
        <p:txBody>
          <a:bodyPr>
            <a:prstTxWarp prst="textNoShape">
              <a:avLst/>
            </a:prstTxWarp>
          </a:bodyPr>
          <a:lstStyle/>
          <a:p>
            <a:endParaRPr lang="en-US"/>
          </a:p>
        </p:txBody>
      </p:sp>
      <p:sp>
        <p:nvSpPr>
          <p:cNvPr id="9"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18</a:t>
            </a:fld>
            <a:endParaRPr lang="en-US"/>
          </a:p>
        </p:txBody>
      </p:sp>
      <p:sp>
        <p:nvSpPr>
          <p:cNvPr id="10"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dirty="0"/>
              <a:t>Indirect </a:t>
            </a:r>
            <a:r>
              <a:rPr lang="en-US" dirty="0" smtClean="0"/>
              <a:t>Channel - Target</a:t>
            </a:r>
            <a:endParaRPr lang="en-US" dirty="0"/>
          </a:p>
        </p:txBody>
      </p:sp>
      <p:pic>
        <p:nvPicPr>
          <p:cNvPr id="17411" name="Picture 2"/>
          <p:cNvPicPr>
            <a:picLocks noChangeAspect="1" noChangeArrowheads="1"/>
          </p:cNvPicPr>
          <p:nvPr/>
        </p:nvPicPr>
        <p:blipFill>
          <a:blip r:embed="rId2"/>
          <a:srcRect/>
          <a:stretch>
            <a:fillRect/>
          </a:stretch>
        </p:blipFill>
        <p:spPr bwMode="auto">
          <a:xfrm>
            <a:off x="1439007" y="1417638"/>
            <a:ext cx="6265985" cy="4669364"/>
          </a:xfrm>
          <a:prstGeom prst="rect">
            <a:avLst/>
          </a:prstGeom>
          <a:noFill/>
          <a:ln w="9525">
            <a:noFill/>
            <a:miter lim="800000"/>
            <a:headEnd/>
            <a:tailEnd/>
          </a:ln>
          <a:effectLst/>
        </p:spPr>
      </p:pic>
      <p:sp>
        <p:nvSpPr>
          <p:cNvPr id="4"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19</a:t>
            </a:fld>
            <a:endParaRPr lang="en-US"/>
          </a:p>
        </p:txBody>
      </p:sp>
      <p:sp>
        <p:nvSpPr>
          <p:cNvPr id="5"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extLst>
      <p:ext uri="{BB962C8B-B14F-4D97-AF65-F5344CB8AC3E}">
        <p14:creationId xmlns:p14="http://schemas.microsoft.com/office/powerpoint/2010/main" val="2657144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Marketing Strategy Overview</a:t>
            </a:r>
            <a:br>
              <a:rPr lang="en-US" dirty="0" smtClean="0"/>
            </a:br>
            <a:r>
              <a:rPr lang="en-US" dirty="0" smtClean="0"/>
              <a:t>– Basic Structure</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2</a:t>
            </a:fld>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grpSp>
        <p:nvGrpSpPr>
          <p:cNvPr id="4" name="Group 33"/>
          <p:cNvGrpSpPr/>
          <p:nvPr/>
        </p:nvGrpSpPr>
        <p:grpSpPr>
          <a:xfrm>
            <a:off x="1033800" y="1410844"/>
            <a:ext cx="7086600" cy="4801903"/>
            <a:chOff x="1371600" y="1524000"/>
            <a:chExt cx="7239000" cy="4905170"/>
          </a:xfrm>
        </p:grpSpPr>
        <p:grpSp>
          <p:nvGrpSpPr>
            <p:cNvPr id="6" name="Group 4"/>
            <p:cNvGrpSpPr>
              <a:grpSpLocks/>
            </p:cNvGrpSpPr>
            <p:nvPr/>
          </p:nvGrpSpPr>
          <p:grpSpPr bwMode="auto">
            <a:xfrm>
              <a:off x="1371600" y="1524000"/>
              <a:ext cx="7239000" cy="2971800"/>
              <a:chOff x="768" y="864"/>
              <a:chExt cx="4560" cy="1872"/>
            </a:xfrm>
          </p:grpSpPr>
          <p:sp>
            <p:nvSpPr>
              <p:cNvPr id="7" name="Rectangle 5"/>
              <p:cNvSpPr>
                <a:spLocks noChangeArrowheads="1"/>
              </p:cNvSpPr>
              <p:nvPr/>
            </p:nvSpPr>
            <p:spPr bwMode="auto">
              <a:xfrm>
                <a:off x="768" y="864"/>
                <a:ext cx="4560" cy="1872"/>
              </a:xfrm>
              <a:prstGeom prst="rect">
                <a:avLst/>
              </a:prstGeom>
              <a:solidFill>
                <a:srgbClr val="CCECFF"/>
              </a:solidFill>
              <a:ln w="9525">
                <a:solidFill>
                  <a:schemeClr val="tx1"/>
                </a:solidFill>
                <a:miter lim="800000"/>
                <a:headEnd/>
                <a:tailEnd/>
              </a:ln>
              <a:effectLst/>
            </p:spPr>
            <p:txBody>
              <a:bodyPr lIns="92075" tIns="46038" rIns="92075" bIns="46038" anchor="ctr">
                <a:prstTxWarp prst="textNoShape">
                  <a:avLst/>
                </a:prstTxWarp>
              </a:bodyPr>
              <a:lstStyle/>
              <a:p>
                <a:endParaRPr lang="en-US" sz="1000">
                  <a:latin typeface="+mj-lt"/>
                </a:endParaRPr>
              </a:p>
            </p:txBody>
          </p:sp>
          <p:sp>
            <p:nvSpPr>
              <p:cNvPr id="8" name="Text Box 6"/>
              <p:cNvSpPr txBox="1">
                <a:spLocks noChangeArrowheads="1"/>
              </p:cNvSpPr>
              <p:nvPr/>
            </p:nvSpPr>
            <p:spPr bwMode="auto">
              <a:xfrm>
                <a:off x="864" y="912"/>
                <a:ext cx="4368" cy="258"/>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b="1">
                    <a:latin typeface="+mj-lt"/>
                  </a:rPr>
                  <a:t>Analyze the environment and set the strategy</a:t>
                </a:r>
              </a:p>
            </p:txBody>
          </p:sp>
        </p:grpSp>
        <p:sp>
          <p:nvSpPr>
            <p:cNvPr id="9" name="Rectangle 8"/>
            <p:cNvSpPr>
              <a:spLocks noChangeArrowheads="1"/>
            </p:cNvSpPr>
            <p:nvPr/>
          </p:nvSpPr>
          <p:spPr bwMode="auto">
            <a:xfrm>
              <a:off x="1371600" y="5526035"/>
              <a:ext cx="7239000" cy="377930"/>
            </a:xfrm>
            <a:prstGeom prst="rect">
              <a:avLst/>
            </a:prstGeom>
            <a:solidFill>
              <a:srgbClr val="CCECFF"/>
            </a:solidFill>
            <a:ln w="9525">
              <a:solidFill>
                <a:schemeClr val="tx1"/>
              </a:solidFill>
              <a:miter lim="800000"/>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10" name="Text Box 9"/>
            <p:cNvSpPr txBox="1">
              <a:spLocks noChangeArrowheads="1"/>
            </p:cNvSpPr>
            <p:nvPr/>
          </p:nvSpPr>
          <p:spPr bwMode="auto">
            <a:xfrm>
              <a:off x="1447800" y="2286000"/>
              <a:ext cx="1752600" cy="912403"/>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Company</a:t>
              </a:r>
            </a:p>
            <a:p>
              <a:r>
                <a:rPr lang="en-US" sz="1600">
                  <a:latin typeface="+mj-lt"/>
                </a:rPr>
                <a:t>(strengths &amp; weaknesses)</a:t>
              </a:r>
            </a:p>
          </p:txBody>
        </p:sp>
        <p:sp>
          <p:nvSpPr>
            <p:cNvPr id="11" name="Text Box 10"/>
            <p:cNvSpPr txBox="1">
              <a:spLocks noChangeArrowheads="1"/>
            </p:cNvSpPr>
            <p:nvPr/>
          </p:nvSpPr>
          <p:spPr bwMode="auto">
            <a:xfrm>
              <a:off x="1600200" y="3886200"/>
              <a:ext cx="17526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Competition</a:t>
              </a:r>
            </a:p>
          </p:txBody>
        </p:sp>
        <p:sp>
          <p:nvSpPr>
            <p:cNvPr id="12" name="Text Box 11"/>
            <p:cNvSpPr txBox="1">
              <a:spLocks noChangeArrowheads="1"/>
            </p:cNvSpPr>
            <p:nvPr/>
          </p:nvSpPr>
          <p:spPr bwMode="auto">
            <a:xfrm>
              <a:off x="4953000" y="2286000"/>
              <a:ext cx="17526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a:latin typeface="+mj-lt"/>
                </a:rPr>
                <a:t>Customers</a:t>
              </a:r>
            </a:p>
          </p:txBody>
        </p:sp>
        <p:grpSp>
          <p:nvGrpSpPr>
            <p:cNvPr id="13" name="Group 12"/>
            <p:cNvGrpSpPr>
              <a:grpSpLocks/>
            </p:cNvGrpSpPr>
            <p:nvPr/>
          </p:nvGrpSpPr>
          <p:grpSpPr bwMode="auto">
            <a:xfrm>
              <a:off x="4953000" y="3124200"/>
              <a:ext cx="3570288" cy="1216025"/>
              <a:chOff x="3024" y="1872"/>
              <a:chExt cx="2249" cy="766"/>
            </a:xfrm>
          </p:grpSpPr>
          <p:sp>
            <p:nvSpPr>
              <p:cNvPr id="14" name="AutoShape 13"/>
              <p:cNvSpPr>
                <a:spLocks noChangeArrowheads="1"/>
              </p:cNvSpPr>
              <p:nvPr/>
            </p:nvSpPr>
            <p:spPr bwMode="auto">
              <a:xfrm>
                <a:off x="3024" y="1876"/>
                <a:ext cx="432" cy="473"/>
              </a:xfrm>
              <a:custGeom>
                <a:avLst/>
                <a:gdLst>
                  <a:gd name="T0" fmla="*/ 324 w 21600"/>
                  <a:gd name="T1" fmla="*/ 0 h 21600"/>
                  <a:gd name="T2" fmla="*/ 0 w 21600"/>
                  <a:gd name="T3" fmla="*/ 192 h 21600"/>
                  <a:gd name="T4" fmla="*/ 324 w 21600"/>
                  <a:gd name="T5" fmla="*/ 384 h 21600"/>
                  <a:gd name="T6" fmla="*/ 432 w 21600"/>
                  <a:gd name="T7" fmla="*/ 192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15" name="Text Box 14"/>
              <p:cNvSpPr txBox="1">
                <a:spLocks noChangeArrowheads="1"/>
              </p:cNvSpPr>
              <p:nvPr/>
            </p:nvSpPr>
            <p:spPr bwMode="auto">
              <a:xfrm>
                <a:off x="3552" y="1872"/>
                <a:ext cx="1721" cy="766"/>
              </a:xfrm>
              <a:prstGeom prst="rect">
                <a:avLst/>
              </a:prstGeom>
              <a:solidFill>
                <a:srgbClr val="FFFF99"/>
              </a:solidFill>
              <a:ln w="9525">
                <a:solidFill>
                  <a:schemeClr val="tx1"/>
                </a:solidFill>
                <a:miter lim="800000"/>
                <a:headEnd/>
                <a:tailEnd/>
              </a:ln>
              <a:effectLst/>
            </p:spPr>
            <p:txBody>
              <a:bodyPr wrap="square" lIns="92075" tIns="46038" rIns="92075" bIns="46038">
                <a:prstTxWarp prst="textNoShape">
                  <a:avLst/>
                </a:prstTxWarp>
                <a:spAutoFit/>
              </a:bodyPr>
              <a:lstStyle/>
              <a:p>
                <a:pPr>
                  <a:lnSpc>
                    <a:spcPct val="120000"/>
                  </a:lnSpc>
                </a:pPr>
                <a:r>
                  <a:rPr lang="en-US" sz="2000" u="sng">
                    <a:latin typeface="+mj-lt"/>
                  </a:rPr>
                  <a:t>S</a:t>
                </a:r>
                <a:r>
                  <a:rPr lang="en-US" sz="2000">
                    <a:latin typeface="+mj-lt"/>
                  </a:rPr>
                  <a:t>egment the market</a:t>
                </a:r>
              </a:p>
              <a:p>
                <a:pPr>
                  <a:lnSpc>
                    <a:spcPct val="120000"/>
                  </a:lnSpc>
                </a:pPr>
                <a:r>
                  <a:rPr lang="en-US" sz="2000" u="sng">
                    <a:latin typeface="+mj-lt"/>
                  </a:rPr>
                  <a:t>T</a:t>
                </a:r>
                <a:r>
                  <a:rPr lang="en-US" sz="2000">
                    <a:latin typeface="+mj-lt"/>
                  </a:rPr>
                  <a:t>arget your customers</a:t>
                </a:r>
              </a:p>
              <a:p>
                <a:pPr>
                  <a:lnSpc>
                    <a:spcPct val="120000"/>
                  </a:lnSpc>
                </a:pPr>
                <a:r>
                  <a:rPr lang="en-US" sz="2000" u="sng">
                    <a:latin typeface="+mj-lt"/>
                  </a:rPr>
                  <a:t>P</a:t>
                </a:r>
                <a:r>
                  <a:rPr lang="en-US" sz="2000">
                    <a:latin typeface="+mj-lt"/>
                  </a:rPr>
                  <a:t>osition your product</a:t>
                </a:r>
              </a:p>
            </p:txBody>
          </p:sp>
        </p:grpSp>
        <p:sp>
          <p:nvSpPr>
            <p:cNvPr id="16" name="Text Box 15"/>
            <p:cNvSpPr txBox="1">
              <a:spLocks noChangeArrowheads="1"/>
            </p:cNvSpPr>
            <p:nvPr/>
          </p:nvSpPr>
          <p:spPr bwMode="auto">
            <a:xfrm>
              <a:off x="1524000" y="6019800"/>
              <a:ext cx="6934200" cy="409370"/>
            </a:xfrm>
            <a:prstGeom prst="rect">
              <a:avLst/>
            </a:prstGeom>
            <a:noFill/>
            <a:ln w="9525">
              <a:noFill/>
              <a:miter lim="800000"/>
              <a:headEnd/>
              <a:tailEnd/>
            </a:ln>
            <a:effectLst/>
          </p:spPr>
          <p:txBody>
            <a:bodyPr wrap="square" lIns="92075" tIns="46038" rIns="92075" bIns="46038">
              <a:prstTxWarp prst="textNoShape">
                <a:avLst/>
              </a:prstTxWarp>
              <a:spAutoFit/>
            </a:bodyPr>
            <a:lstStyle/>
            <a:p>
              <a:r>
                <a:rPr lang="en-US" sz="2000" b="1">
                  <a:latin typeface="+mj-lt"/>
                </a:rPr>
                <a:t>Leveraging real tools to implement strategic objectives</a:t>
              </a:r>
            </a:p>
          </p:txBody>
        </p:sp>
        <p:sp>
          <p:nvSpPr>
            <p:cNvPr id="17" name="Text Box 16"/>
            <p:cNvSpPr txBox="1">
              <a:spLocks noChangeArrowheads="1"/>
            </p:cNvSpPr>
            <p:nvPr/>
          </p:nvSpPr>
          <p:spPr bwMode="auto">
            <a:xfrm>
              <a:off x="18288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Product</a:t>
              </a:r>
            </a:p>
          </p:txBody>
        </p:sp>
        <p:sp>
          <p:nvSpPr>
            <p:cNvPr id="18" name="Text Box 17"/>
            <p:cNvSpPr txBox="1">
              <a:spLocks noChangeArrowheads="1"/>
            </p:cNvSpPr>
            <p:nvPr/>
          </p:nvSpPr>
          <p:spPr bwMode="auto">
            <a:xfrm>
              <a:off x="35052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Price</a:t>
              </a:r>
            </a:p>
          </p:txBody>
        </p:sp>
        <p:sp>
          <p:nvSpPr>
            <p:cNvPr id="19" name="Text Box 18"/>
            <p:cNvSpPr txBox="1">
              <a:spLocks noChangeArrowheads="1"/>
            </p:cNvSpPr>
            <p:nvPr/>
          </p:nvSpPr>
          <p:spPr bwMode="auto">
            <a:xfrm>
              <a:off x="5181600" y="5334000"/>
              <a:ext cx="13716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Promotion</a:t>
              </a:r>
            </a:p>
          </p:txBody>
        </p:sp>
        <p:sp>
          <p:nvSpPr>
            <p:cNvPr id="20" name="Text Box 19"/>
            <p:cNvSpPr txBox="1">
              <a:spLocks noChangeArrowheads="1"/>
            </p:cNvSpPr>
            <p:nvPr/>
          </p:nvSpPr>
          <p:spPr bwMode="auto">
            <a:xfrm>
              <a:off x="7086600" y="5334000"/>
              <a:ext cx="1143000" cy="533400"/>
            </a:xfrm>
            <a:prstGeom prst="rect">
              <a:avLst/>
            </a:prstGeom>
            <a:solidFill>
              <a:srgbClr val="FFFF99"/>
            </a:solidFill>
            <a:ln w="9525">
              <a:solidFill>
                <a:schemeClr val="tx1"/>
              </a:solidFill>
              <a:miter lim="800000"/>
              <a:headEnd/>
              <a:tailEnd/>
            </a:ln>
            <a:effectLst/>
          </p:spPr>
          <p:txBody>
            <a:bodyPr lIns="92075" tIns="137160" rIns="92075" bIns="137160" anchor="ctr" anchorCtr="1">
              <a:prstTxWarp prst="textNoShape">
                <a:avLst/>
              </a:prstTxWarp>
            </a:bodyPr>
            <a:lstStyle/>
            <a:p>
              <a:r>
                <a:rPr lang="en-US" sz="2000">
                  <a:latin typeface="+mj-lt"/>
                </a:rPr>
                <a:t>Place</a:t>
              </a:r>
            </a:p>
          </p:txBody>
        </p:sp>
        <p:grpSp>
          <p:nvGrpSpPr>
            <p:cNvPr id="21" name="Group 20"/>
            <p:cNvGrpSpPr>
              <a:grpSpLocks/>
            </p:cNvGrpSpPr>
            <p:nvPr/>
          </p:nvGrpSpPr>
          <p:grpSpPr bwMode="auto">
            <a:xfrm>
              <a:off x="2667000" y="4495800"/>
              <a:ext cx="4876800" cy="762000"/>
              <a:chOff x="1584" y="2736"/>
              <a:chExt cx="3072" cy="480"/>
            </a:xfrm>
          </p:grpSpPr>
          <p:sp>
            <p:nvSpPr>
              <p:cNvPr id="22" name="Line 21"/>
              <p:cNvSpPr>
                <a:spLocks noChangeShapeType="1"/>
              </p:cNvSpPr>
              <p:nvPr/>
            </p:nvSpPr>
            <p:spPr bwMode="auto">
              <a:xfrm flipH="1">
                <a:off x="1584" y="2736"/>
                <a:ext cx="1200"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3" name="Line 22"/>
              <p:cNvSpPr>
                <a:spLocks noChangeShapeType="1"/>
              </p:cNvSpPr>
              <p:nvPr/>
            </p:nvSpPr>
            <p:spPr bwMode="auto">
              <a:xfrm flipH="1">
                <a:off x="2496" y="2736"/>
                <a:ext cx="384"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4" name="Line 23"/>
              <p:cNvSpPr>
                <a:spLocks noChangeShapeType="1"/>
              </p:cNvSpPr>
              <p:nvPr/>
            </p:nvSpPr>
            <p:spPr bwMode="auto">
              <a:xfrm>
                <a:off x="2976" y="2736"/>
                <a:ext cx="624"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sp>
            <p:nvSpPr>
              <p:cNvPr id="25" name="Line 24"/>
              <p:cNvSpPr>
                <a:spLocks noChangeShapeType="1"/>
              </p:cNvSpPr>
              <p:nvPr/>
            </p:nvSpPr>
            <p:spPr bwMode="auto">
              <a:xfrm>
                <a:off x="3120" y="2736"/>
                <a:ext cx="1536" cy="480"/>
              </a:xfrm>
              <a:prstGeom prst="line">
                <a:avLst/>
              </a:prstGeom>
              <a:noFill/>
              <a:ln w="38100">
                <a:solidFill>
                  <a:schemeClr val="tx1"/>
                </a:solidFill>
                <a:round/>
                <a:headEnd/>
                <a:tailEnd type="triangle" w="med" len="med"/>
              </a:ln>
              <a:effectLst/>
            </p:spPr>
            <p:txBody>
              <a:bodyPr wrap="square" lIns="92075" tIns="46038" rIns="92075" bIns="46038" anchor="ctr">
                <a:prstTxWarp prst="textNoShape">
                  <a:avLst/>
                </a:prstTxWarp>
                <a:spAutoFit/>
              </a:bodyPr>
              <a:lstStyle/>
              <a:p>
                <a:endParaRPr lang="en-US">
                  <a:latin typeface="+mj-lt"/>
                </a:endParaRPr>
              </a:p>
            </p:txBody>
          </p:sp>
        </p:grpSp>
        <p:grpSp>
          <p:nvGrpSpPr>
            <p:cNvPr id="26" name="Group 25"/>
            <p:cNvGrpSpPr>
              <a:grpSpLocks/>
            </p:cNvGrpSpPr>
            <p:nvPr/>
          </p:nvGrpSpPr>
          <p:grpSpPr bwMode="auto">
            <a:xfrm>
              <a:off x="2743200" y="2516188"/>
              <a:ext cx="2209800" cy="1370013"/>
              <a:chOff x="1632" y="1489"/>
              <a:chExt cx="1392" cy="863"/>
            </a:xfrm>
          </p:grpSpPr>
          <p:sp>
            <p:nvSpPr>
              <p:cNvPr id="27" name="Oval 26"/>
              <p:cNvSpPr>
                <a:spLocks noChangeArrowheads="1"/>
              </p:cNvSpPr>
              <p:nvPr/>
            </p:nvSpPr>
            <p:spPr bwMode="auto">
              <a:xfrm>
                <a:off x="1632" y="1489"/>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28" name="Oval 27"/>
              <p:cNvSpPr>
                <a:spLocks noChangeArrowheads="1"/>
              </p:cNvSpPr>
              <p:nvPr/>
            </p:nvSpPr>
            <p:spPr bwMode="auto">
              <a:xfrm>
                <a:off x="1872" y="2017"/>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29" name="Oval 28"/>
              <p:cNvSpPr>
                <a:spLocks noChangeArrowheads="1"/>
              </p:cNvSpPr>
              <p:nvPr/>
            </p:nvSpPr>
            <p:spPr bwMode="auto">
              <a:xfrm>
                <a:off x="2160" y="1489"/>
                <a:ext cx="864" cy="335"/>
              </a:xfrm>
              <a:prstGeom prst="ellipse">
                <a:avLst/>
              </a:prstGeom>
              <a:solidFill>
                <a:srgbClr val="FFFF99"/>
              </a:solidFill>
              <a:ln w="9525">
                <a:noFill/>
                <a:round/>
                <a:headEnd/>
                <a:tailEnd/>
              </a:ln>
              <a:effectLst/>
            </p:spPr>
            <p:txBody>
              <a:bodyPr wrap="square" lIns="92075" tIns="46038" rIns="92075" bIns="46038" anchor="ctr">
                <a:prstTxWarp prst="textNoShape">
                  <a:avLst/>
                </a:prstTxWarp>
                <a:spAutoFit/>
              </a:bodyPr>
              <a:lstStyle/>
              <a:p>
                <a:endParaRPr lang="en-US">
                  <a:latin typeface="+mj-lt"/>
                </a:endParaRPr>
              </a:p>
            </p:txBody>
          </p:sp>
          <p:grpSp>
            <p:nvGrpSpPr>
              <p:cNvPr id="30" name="Group 29"/>
              <p:cNvGrpSpPr>
                <a:grpSpLocks/>
              </p:cNvGrpSpPr>
              <p:nvPr/>
            </p:nvGrpSpPr>
            <p:grpSpPr bwMode="auto">
              <a:xfrm>
                <a:off x="1632" y="1489"/>
                <a:ext cx="1392" cy="863"/>
                <a:chOff x="1680" y="1489"/>
                <a:chExt cx="1392" cy="863"/>
              </a:xfrm>
            </p:grpSpPr>
            <p:sp>
              <p:nvSpPr>
                <p:cNvPr id="31" name="Oval 30"/>
                <p:cNvSpPr>
                  <a:spLocks noChangeArrowheads="1"/>
                </p:cNvSpPr>
                <p:nvPr/>
              </p:nvSpPr>
              <p:spPr bwMode="auto">
                <a:xfrm>
                  <a:off x="1680" y="1489"/>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32" name="Oval 31"/>
                <p:cNvSpPr>
                  <a:spLocks noChangeArrowheads="1"/>
                </p:cNvSpPr>
                <p:nvPr/>
              </p:nvSpPr>
              <p:spPr bwMode="auto">
                <a:xfrm>
                  <a:off x="2208" y="1489"/>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sp>
              <p:nvSpPr>
                <p:cNvPr id="33" name="Oval 32"/>
                <p:cNvSpPr>
                  <a:spLocks noChangeArrowheads="1"/>
                </p:cNvSpPr>
                <p:nvPr/>
              </p:nvSpPr>
              <p:spPr bwMode="auto">
                <a:xfrm>
                  <a:off x="1920" y="2017"/>
                  <a:ext cx="864" cy="335"/>
                </a:xfrm>
                <a:prstGeom prst="ellipse">
                  <a:avLst/>
                </a:prstGeom>
                <a:noFill/>
                <a:ln w="28575">
                  <a:solidFill>
                    <a:schemeClr val="tx1"/>
                  </a:solidFill>
                  <a:round/>
                  <a:headEnd/>
                  <a:tailEnd/>
                </a:ln>
                <a:effectLst/>
              </p:spPr>
              <p:txBody>
                <a:bodyPr wrap="square" lIns="92075" tIns="46038" rIns="92075" bIns="46038" anchor="ctr">
                  <a:prstTxWarp prst="textNoShape">
                    <a:avLst/>
                  </a:prstTxWarp>
                  <a:spAutoFit/>
                </a:bodyPr>
                <a:lstStyle/>
                <a:p>
                  <a:endParaRPr lang="en-US">
                    <a:latin typeface="+mj-lt"/>
                  </a:endParaRPr>
                </a:p>
              </p:txBody>
            </p:sp>
          </p:grpSp>
        </p:grpSp>
      </p:grpSp>
      <p:sp>
        <p:nvSpPr>
          <p:cNvPr id="36" name="Right Arrow 35"/>
          <p:cNvSpPr/>
          <p:nvPr/>
        </p:nvSpPr>
        <p:spPr>
          <a:xfrm rot="7370627">
            <a:off x="7301401" y="4034238"/>
            <a:ext cx="1996808" cy="447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41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Café Du Monde</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20</a:t>
            </a:fld>
            <a:endParaRPr lang="en-US"/>
          </a:p>
        </p:txBody>
      </p:sp>
      <p:sp>
        <p:nvSpPr>
          <p:cNvPr id="4" name="Content Placeholder 3"/>
          <p:cNvSpPr>
            <a:spLocks noGrp="1"/>
          </p:cNvSpPr>
          <p:nvPr>
            <p:ph sz="quarter" idx="1"/>
          </p:nvPr>
        </p:nvSpPr>
        <p:spPr/>
        <p:txBody>
          <a:bodyPr/>
          <a:lstStyle/>
          <a:p>
            <a:r>
              <a:rPr lang="en-US" dirty="0" smtClean="0"/>
              <a:t>Staff purchases the beignets (middleman) to sell to the customer</a:t>
            </a:r>
            <a:endParaRPr lang="en-US" dirty="0"/>
          </a:p>
        </p:txBody>
      </p:sp>
      <p:sp>
        <p:nvSpPr>
          <p:cNvPr id="5" name="Footer Placeholder 4"/>
          <p:cNvSpPr>
            <a:spLocks noGrp="1"/>
          </p:cNvSpPr>
          <p:nvPr>
            <p:ph type="ftr" sz="quarter" idx="3"/>
          </p:nvPr>
        </p:nvSpPr>
        <p:spPr/>
        <p:txBody>
          <a:bodyPr/>
          <a:lstStyle/>
          <a:p>
            <a:r>
              <a:rPr lang="en-US" smtClean="0"/>
              <a:t>Dr. Morgan K. Ward</a:t>
            </a:r>
            <a:endParaRPr lang="en-US" dirty="0"/>
          </a:p>
        </p:txBody>
      </p:sp>
      <p:pic>
        <p:nvPicPr>
          <p:cNvPr id="130049" name="Picture 1"/>
          <p:cNvPicPr>
            <a:picLocks noChangeAspect="1" noChangeArrowheads="1"/>
          </p:cNvPicPr>
          <p:nvPr/>
        </p:nvPicPr>
        <p:blipFill>
          <a:blip r:embed="rId2"/>
          <a:srcRect/>
          <a:stretch>
            <a:fillRect/>
          </a:stretch>
        </p:blipFill>
        <p:spPr bwMode="auto">
          <a:xfrm>
            <a:off x="361950" y="2365316"/>
            <a:ext cx="4514850" cy="3390900"/>
          </a:xfrm>
          <a:prstGeom prst="rect">
            <a:avLst/>
          </a:prstGeom>
          <a:noFill/>
          <a:ln w="9525">
            <a:noFill/>
            <a:miter lim="800000"/>
            <a:headEnd/>
            <a:tailEnd/>
          </a:ln>
        </p:spPr>
      </p:pic>
      <p:pic>
        <p:nvPicPr>
          <p:cNvPr id="130050" name="Picture 2"/>
          <p:cNvPicPr>
            <a:picLocks noChangeAspect="1" noChangeArrowheads="1"/>
          </p:cNvPicPr>
          <p:nvPr/>
        </p:nvPicPr>
        <p:blipFill>
          <a:blip r:embed="rId3"/>
          <a:srcRect/>
          <a:stretch>
            <a:fillRect/>
          </a:stretch>
        </p:blipFill>
        <p:spPr bwMode="auto">
          <a:xfrm>
            <a:off x="5023448" y="2723110"/>
            <a:ext cx="3663352" cy="3944390"/>
          </a:xfrm>
          <a:prstGeom prst="rect">
            <a:avLst/>
          </a:prstGeom>
          <a:noFill/>
          <a:ln w="9525">
            <a:noFill/>
            <a:miter lim="800000"/>
            <a:headEnd/>
            <a:tailEnd/>
          </a:ln>
        </p:spPr>
      </p:pic>
    </p:spTree>
    <p:extLst>
      <p:ext uri="{BB962C8B-B14F-4D97-AF65-F5344CB8AC3E}">
        <p14:creationId xmlns:p14="http://schemas.microsoft.com/office/powerpoint/2010/main" val="1411539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Wal-Mart</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21</a:t>
            </a:fld>
            <a:endParaRPr lang="en-US"/>
          </a:p>
        </p:txBody>
      </p:sp>
      <p:sp>
        <p:nvSpPr>
          <p:cNvPr id="4" name="Content Placeholder 3"/>
          <p:cNvSpPr>
            <a:spLocks noGrp="1"/>
          </p:cNvSpPr>
          <p:nvPr>
            <p:ph sz="quarter" idx="1"/>
          </p:nvPr>
        </p:nvSpPr>
        <p:spPr/>
        <p:txBody>
          <a:bodyPr/>
          <a:lstStyle/>
          <a:p>
            <a:r>
              <a:rPr lang="en-US" dirty="0" smtClean="0"/>
              <a:t>Based on the article, what does Wal-Mart do in their negotiations to benefit customers?</a:t>
            </a:r>
          </a:p>
          <a:p>
            <a:pPr marL="0" indent="0">
              <a:buNone/>
            </a:pPr>
            <a:endParaRPr lang="en-US" dirty="0"/>
          </a:p>
        </p:txBody>
      </p:sp>
      <p:sp>
        <p:nvSpPr>
          <p:cNvPr id="5" name="Footer Placeholder 4"/>
          <p:cNvSpPr>
            <a:spLocks noGrp="1"/>
          </p:cNvSpPr>
          <p:nvPr>
            <p:ph type="ftr" sz="quarter" idx="3"/>
          </p:nvPr>
        </p:nvSpPr>
        <p:spPr/>
        <p:txBody>
          <a:bodyPr/>
          <a:lstStyle/>
          <a:p>
            <a:r>
              <a:rPr lang="en-US" smtClean="0"/>
              <a:t>Dr. Morgan K. Ward</a:t>
            </a:r>
            <a:endParaRPr lang="en-US" dirty="0"/>
          </a:p>
        </p:txBody>
      </p:sp>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492" y="2355196"/>
            <a:ext cx="5849816" cy="3817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9026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Electronic Marketing Channels</a:t>
            </a:r>
          </a:p>
        </p:txBody>
      </p:sp>
      <p:pic>
        <p:nvPicPr>
          <p:cNvPr id="19459" name="Picture 4" descr="Fig15-6"/>
          <p:cNvPicPr>
            <a:picLocks noGrp="1" noChangeAspect="1" noChangeArrowheads="1"/>
          </p:cNvPicPr>
          <p:nvPr>
            <p:ph type="body" idx="1"/>
          </p:nvPr>
        </p:nvPicPr>
        <p:blipFill>
          <a:blip r:embed="rId2"/>
          <a:srcRect/>
          <a:stretch>
            <a:fillRect/>
          </a:stretch>
        </p:blipFill>
        <p:spPr>
          <a:xfrm>
            <a:off x="775962" y="1543078"/>
            <a:ext cx="7021513" cy="4291012"/>
          </a:xfrm>
          <a:noFill/>
        </p:spPr>
      </p:pic>
      <p:sp>
        <p:nvSpPr>
          <p:cNvPr id="4"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22</a:t>
            </a:fld>
            <a:endParaRPr lang="en-US"/>
          </a:p>
        </p:txBody>
      </p:sp>
      <p:sp>
        <p:nvSpPr>
          <p:cNvPr id="5"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t>Electronic Marketing Channels</a:t>
            </a:r>
          </a:p>
        </p:txBody>
      </p:sp>
      <p:sp>
        <p:nvSpPr>
          <p:cNvPr id="20483" name="Content Placeholder 2"/>
          <p:cNvSpPr>
            <a:spLocks noGrp="1"/>
          </p:cNvSpPr>
          <p:nvPr>
            <p:ph idx="1"/>
          </p:nvPr>
        </p:nvSpPr>
        <p:spPr>
          <a:xfrm>
            <a:off x="744606" y="1433318"/>
            <a:ext cx="7469187" cy="4802187"/>
          </a:xfrm>
        </p:spPr>
        <p:txBody>
          <a:bodyPr/>
          <a:lstStyle/>
          <a:p>
            <a:pPr marL="0" indent="0" eaLnBrk="1" hangingPunct="1">
              <a:buFont typeface="Wingdings" pitchFamily="-1" charset="2"/>
              <a:buNone/>
            </a:pPr>
            <a:r>
              <a:rPr lang="en-US" dirty="0" smtClean="0">
                <a:hlinkClick r:id="rId3"/>
              </a:rPr>
              <a:t>Amazon</a:t>
            </a:r>
            <a:endParaRPr lang="en-US" dirty="0"/>
          </a:p>
          <a:p>
            <a:pPr marL="0" indent="0" eaLnBrk="1" hangingPunct="1">
              <a:buFont typeface="Wingdings" pitchFamily="-1" charset="2"/>
              <a:buNone/>
            </a:pPr>
            <a:endParaRPr lang="en-US" dirty="0"/>
          </a:p>
          <a:p>
            <a:pPr marL="0" indent="0" eaLnBrk="1" hangingPunct="1">
              <a:buFont typeface="Wingdings" pitchFamily="-1" charset="2"/>
              <a:buNone/>
            </a:pPr>
            <a:r>
              <a:rPr lang="en-US" dirty="0" smtClean="0">
                <a:hlinkClick r:id="rId4"/>
              </a:rPr>
              <a:t>Travelocity</a:t>
            </a:r>
            <a:endParaRPr lang="en-US" dirty="0"/>
          </a:p>
          <a:p>
            <a:pPr marL="0" indent="0" eaLnBrk="1" hangingPunct="1">
              <a:buFont typeface="Wingdings" pitchFamily="-1" charset="2"/>
              <a:buNone/>
            </a:pPr>
            <a:endParaRPr lang="en-US" dirty="0"/>
          </a:p>
          <a:p>
            <a:pPr marL="0" indent="0" eaLnBrk="1" hangingPunct="1">
              <a:buFont typeface="Wingdings" pitchFamily="-1" charset="2"/>
              <a:buNone/>
            </a:pPr>
            <a:endParaRPr lang="en-US" dirty="0"/>
          </a:p>
          <a:p>
            <a:pPr marL="0" indent="0" eaLnBrk="1" hangingPunct="1">
              <a:buFont typeface="Wingdings" pitchFamily="-1" charset="2"/>
              <a:buNone/>
            </a:pPr>
            <a:endParaRPr lang="en-US" dirty="0"/>
          </a:p>
          <a:p>
            <a:pPr marL="0" indent="0" eaLnBrk="1" hangingPunct="1">
              <a:buFont typeface="Wingdings" pitchFamily="-1" charset="2"/>
              <a:buNone/>
            </a:pPr>
            <a:endParaRPr lang="en-US" dirty="0"/>
          </a:p>
        </p:txBody>
      </p:sp>
      <p:sp>
        <p:nvSpPr>
          <p:cNvPr id="4"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23</a:t>
            </a:fld>
            <a:endParaRPr lang="en-US"/>
          </a:p>
        </p:txBody>
      </p:sp>
      <p:sp>
        <p:nvSpPr>
          <p:cNvPr id="5"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Do Firms Leverage Channels?</a:t>
            </a:r>
            <a:endParaRPr lang="en-US" dirty="0"/>
          </a:p>
        </p:txBody>
      </p:sp>
      <p:sp>
        <p:nvSpPr>
          <p:cNvPr id="7" name="Text Placeholder 6"/>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B7FE4486-6110-984C-846B-F25EA8AF3D9E}" type="slidenum">
              <a:rPr lang="en-US" smtClean="0"/>
              <a:pPr/>
              <a:t>24</a:t>
            </a:fld>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spTree>
    <p:extLst>
      <p:ext uri="{BB962C8B-B14F-4D97-AF65-F5344CB8AC3E}">
        <p14:creationId xmlns:p14="http://schemas.microsoft.com/office/powerpoint/2010/main" val="1658386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Direct Marketing Channels</a:t>
            </a:r>
          </a:p>
        </p:txBody>
      </p:sp>
      <p:sp>
        <p:nvSpPr>
          <p:cNvPr id="21507" name="Rectangle 3"/>
          <p:cNvSpPr>
            <a:spLocks noGrp="1" noChangeArrowheads="1"/>
          </p:cNvSpPr>
          <p:nvPr>
            <p:ph type="body" idx="1"/>
          </p:nvPr>
        </p:nvSpPr>
        <p:spPr>
          <a:xfrm>
            <a:off x="1068388" y="1519600"/>
            <a:ext cx="7313612" cy="4114800"/>
          </a:xfrm>
        </p:spPr>
        <p:txBody>
          <a:bodyPr/>
          <a:lstStyle/>
          <a:p>
            <a:pPr eaLnBrk="1" hangingPunct="1">
              <a:buFont typeface="Wingdings" pitchFamily="-1" charset="2"/>
              <a:buNone/>
            </a:pPr>
            <a:r>
              <a:rPr lang="en-US" dirty="0" smtClean="0"/>
              <a:t>Firms also </a:t>
            </a:r>
            <a:r>
              <a:rPr lang="en-US" dirty="0" smtClean="0"/>
              <a:t>use direct channels to market to consumers. </a:t>
            </a:r>
            <a:r>
              <a:rPr lang="en-US" dirty="0" smtClean="0"/>
              <a:t>Allow </a:t>
            </a:r>
            <a:r>
              <a:rPr lang="en-US" dirty="0"/>
              <a:t>consumers to buy products by </a:t>
            </a:r>
            <a:r>
              <a:rPr lang="en-US" dirty="0" smtClean="0"/>
              <a:t>interacting with </a:t>
            </a:r>
            <a:r>
              <a:rPr lang="en-US" dirty="0"/>
              <a:t>various advertising media without a face-</a:t>
            </a:r>
            <a:r>
              <a:rPr lang="en-US" dirty="0" smtClean="0"/>
              <a:t>to-face </a:t>
            </a:r>
            <a:r>
              <a:rPr lang="en-US" dirty="0"/>
              <a:t>meeting with a salesperson.</a:t>
            </a:r>
          </a:p>
        </p:txBody>
      </p:sp>
      <p:sp>
        <p:nvSpPr>
          <p:cNvPr id="21510" name="Text Box 6"/>
          <p:cNvSpPr txBox="1">
            <a:spLocks noChangeArrowheads="1"/>
          </p:cNvSpPr>
          <p:nvPr/>
        </p:nvSpPr>
        <p:spPr bwMode="auto">
          <a:xfrm>
            <a:off x="1230624" y="5977920"/>
            <a:ext cx="8915400" cy="78483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dirty="0" smtClean="0">
                <a:hlinkClick r:id="rId2"/>
              </a:rPr>
              <a:t>QR Codes</a:t>
            </a:r>
            <a:endParaRPr lang="en-US" dirty="0" smtClean="0"/>
          </a:p>
          <a:p>
            <a:pPr>
              <a:spcBef>
                <a:spcPct val="50000"/>
              </a:spcBef>
            </a:pPr>
            <a:endParaRPr lang="en-US" dirty="0"/>
          </a:p>
        </p:txBody>
      </p:sp>
      <p:sp>
        <p:nvSpPr>
          <p:cNvPr id="7"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25</a:t>
            </a:fld>
            <a:endParaRPr lang="en-US"/>
          </a:p>
        </p:txBody>
      </p:sp>
      <p:pic>
        <p:nvPicPr>
          <p:cNvPr id="122881" name="Picture 1"/>
          <p:cNvPicPr>
            <a:picLocks noChangeAspect="1" noChangeArrowheads="1"/>
          </p:cNvPicPr>
          <p:nvPr/>
        </p:nvPicPr>
        <p:blipFill>
          <a:blip r:embed="rId3"/>
          <a:srcRect/>
          <a:stretch>
            <a:fillRect/>
          </a:stretch>
        </p:blipFill>
        <p:spPr bwMode="auto">
          <a:xfrm>
            <a:off x="2540710" y="5210219"/>
            <a:ext cx="1810028" cy="1715790"/>
          </a:xfrm>
          <a:prstGeom prst="rect">
            <a:avLst/>
          </a:prstGeom>
          <a:noFill/>
          <a:ln w="9525">
            <a:noFill/>
            <a:miter lim="800000"/>
            <a:headEnd/>
            <a:tailEnd/>
          </a:ln>
        </p:spPr>
      </p:pic>
      <p:pic>
        <p:nvPicPr>
          <p:cNvPr id="122882" name="Picture 2"/>
          <p:cNvPicPr>
            <a:picLocks noChangeAspect="1" noChangeArrowheads="1"/>
          </p:cNvPicPr>
          <p:nvPr/>
        </p:nvPicPr>
        <p:blipFill>
          <a:blip r:embed="rId4"/>
          <a:srcRect/>
          <a:stretch>
            <a:fillRect/>
          </a:stretch>
        </p:blipFill>
        <p:spPr bwMode="auto">
          <a:xfrm>
            <a:off x="598177" y="3682582"/>
            <a:ext cx="2847547" cy="2197935"/>
          </a:xfrm>
          <a:prstGeom prst="rect">
            <a:avLst/>
          </a:prstGeom>
          <a:noFill/>
          <a:ln w="9525">
            <a:noFill/>
            <a:miter lim="800000"/>
            <a:headEnd/>
            <a:tailEnd/>
          </a:ln>
        </p:spPr>
      </p:pic>
      <p:pic>
        <p:nvPicPr>
          <p:cNvPr id="109570" name="Picture 2" descr="http://telemarketing.net/application/app_elements/images/image.gif"/>
          <p:cNvPicPr>
            <a:picLocks noChangeAspect="1" noChangeArrowheads="1"/>
          </p:cNvPicPr>
          <p:nvPr/>
        </p:nvPicPr>
        <p:blipFill rotWithShape="1">
          <a:blip r:embed="rId5">
            <a:extLst>
              <a:ext uri="{28A0092B-C50C-407E-A947-70E740481C1C}">
                <a14:useLocalDpi xmlns:a14="http://schemas.microsoft.com/office/drawing/2010/main" val="0"/>
              </a:ext>
            </a:extLst>
          </a:blip>
          <a:srcRect l="13897"/>
          <a:stretch/>
        </p:blipFill>
        <p:spPr bwMode="auto">
          <a:xfrm>
            <a:off x="3812344" y="3130886"/>
            <a:ext cx="2968887"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09572" name="Picture 4" descr="http://t3.gstatic.com/images?q=tbn:ANd9GcR4EpLoMsgJOaA4Zk-E8HCn7p6lViTzDBJLieSu853_RMeFadF2"/>
          <p:cNvPicPr>
            <a:picLocks noChangeAspect="1" noChangeArrowheads="1"/>
          </p:cNvPicPr>
          <p:nvPr/>
        </p:nvPicPr>
        <p:blipFill rotWithShape="1">
          <a:blip r:embed="rId6">
            <a:extLst>
              <a:ext uri="{28A0092B-C50C-407E-A947-70E740481C1C}">
                <a14:useLocalDpi xmlns:a14="http://schemas.microsoft.com/office/drawing/2010/main" val="0"/>
              </a:ext>
            </a:extLst>
          </a:blip>
          <a:srcRect r="23588"/>
          <a:stretch/>
        </p:blipFill>
        <p:spPr bwMode="auto">
          <a:xfrm>
            <a:off x="4526274" y="4781550"/>
            <a:ext cx="4294169" cy="2076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t>Multichannel Marketing</a:t>
            </a:r>
          </a:p>
        </p:txBody>
      </p:sp>
      <p:sp>
        <p:nvSpPr>
          <p:cNvPr id="22533" name="TextBox 3"/>
          <p:cNvSpPr txBox="1">
            <a:spLocks noChangeArrowheads="1"/>
          </p:cNvSpPr>
          <p:nvPr/>
        </p:nvSpPr>
        <p:spPr bwMode="auto">
          <a:xfrm>
            <a:off x="351834" y="1682555"/>
            <a:ext cx="8077200" cy="646331"/>
          </a:xfrm>
          <a:prstGeom prst="rect">
            <a:avLst/>
          </a:prstGeom>
          <a:noFill/>
          <a:ln w="9525">
            <a:noFill/>
            <a:miter lim="800000"/>
            <a:headEnd/>
            <a:tailEnd/>
          </a:ln>
        </p:spPr>
        <p:txBody>
          <a:bodyPr wrap="square">
            <a:prstTxWarp prst="textNoShape">
              <a:avLst/>
            </a:prstTxWarp>
            <a:spAutoFit/>
          </a:bodyPr>
          <a:lstStyle/>
          <a:p>
            <a:r>
              <a:rPr lang="en-US" dirty="0">
                <a:latin typeface="+mj-lt"/>
              </a:rPr>
              <a:t>Blending of different communication and delivery channels that are MUTUALLY reinforcing in attracting, retaining, and building relations with consumers </a:t>
            </a:r>
          </a:p>
        </p:txBody>
      </p:sp>
      <p:sp>
        <p:nvSpPr>
          <p:cNvPr id="7"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26</a:t>
            </a:fld>
            <a:endParaRPr lang="en-US"/>
          </a:p>
        </p:txBody>
      </p:sp>
      <p:sp>
        <p:nvSpPr>
          <p:cNvPr id="8" name="Footer Placeholder 3"/>
          <p:cNvSpPr>
            <a:spLocks noGrp="1"/>
          </p:cNvSpPr>
          <p:nvPr>
            <p:ph type="ftr" sz="quarter" idx="3"/>
          </p:nvPr>
        </p:nvSpPr>
        <p:spPr>
          <a:xfrm>
            <a:off x="914400" y="6172200"/>
            <a:ext cx="3962400" cy="457200"/>
          </a:xfrm>
        </p:spPr>
        <p:txBody>
          <a:bodyPr/>
          <a:lstStyle/>
          <a:p>
            <a:r>
              <a:rPr lang="en-US" dirty="0" smtClean="0"/>
              <a:t>Dr. Morgan K. Ward</a:t>
            </a:r>
            <a:endParaRPr lang="en-US" dirty="0"/>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869" r="24804"/>
          <a:stretch/>
        </p:blipFill>
        <p:spPr bwMode="auto">
          <a:xfrm>
            <a:off x="914400" y="2586917"/>
            <a:ext cx="2574388" cy="391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379898" y="2586916"/>
            <a:ext cx="3643391" cy="75193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Left Arrow Callout 2"/>
          <p:cNvSpPr/>
          <p:nvPr/>
        </p:nvSpPr>
        <p:spPr>
          <a:xfrm>
            <a:off x="4390434" y="2771335"/>
            <a:ext cx="3768828" cy="1913207"/>
          </a:xfrm>
          <a:prstGeom prst="lef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mj-lt"/>
              </a:rPr>
              <a:t>Catalog reinforces online</a:t>
            </a:r>
            <a:endParaRPr lang="en-US" dirty="0">
              <a:latin typeface="+mj-l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Multiple and Strategic Channels</a:t>
            </a:r>
          </a:p>
        </p:txBody>
      </p:sp>
      <p:sp>
        <p:nvSpPr>
          <p:cNvPr id="23555" name="Rectangle 3"/>
          <p:cNvSpPr>
            <a:spLocks noGrp="1" noChangeArrowheads="1"/>
          </p:cNvSpPr>
          <p:nvPr>
            <p:ph type="body" idx="1"/>
          </p:nvPr>
        </p:nvSpPr>
        <p:spPr>
          <a:xfrm>
            <a:off x="929499" y="1543078"/>
            <a:ext cx="7313612" cy="5030787"/>
          </a:xfrm>
        </p:spPr>
        <p:txBody>
          <a:bodyPr/>
          <a:lstStyle/>
          <a:p>
            <a:pPr eaLnBrk="1" hangingPunct="1"/>
            <a:r>
              <a:rPr lang="en-US" dirty="0"/>
              <a:t>Dual distribution: using two or more different types of channels to reach different buyers with the same basic product</a:t>
            </a:r>
          </a:p>
          <a:p>
            <a:pPr eaLnBrk="1" hangingPunct="1">
              <a:buFont typeface="Wingdings" pitchFamily="-1" charset="2"/>
              <a:buNone/>
            </a:pPr>
            <a:endParaRPr lang="en-US" dirty="0"/>
          </a:p>
          <a:p>
            <a:pPr eaLnBrk="1" hangingPunct="1">
              <a:buFont typeface="Wingdings" pitchFamily="-1" charset="2"/>
              <a:buNone/>
            </a:pPr>
            <a:endParaRPr lang="en-US" dirty="0"/>
          </a:p>
          <a:p>
            <a:pPr eaLnBrk="1" hangingPunct="1">
              <a:buFont typeface="Wingdings" pitchFamily="-1" charset="2"/>
              <a:buNone/>
            </a:pPr>
            <a:endParaRPr lang="en-US" dirty="0"/>
          </a:p>
          <a:p>
            <a:pPr eaLnBrk="1" hangingPunct="1">
              <a:buFont typeface="Wingdings" pitchFamily="-1" charset="2"/>
              <a:buNone/>
            </a:pPr>
            <a:endParaRPr lang="en-US" dirty="0"/>
          </a:p>
        </p:txBody>
      </p:sp>
      <p:pic>
        <p:nvPicPr>
          <p:cNvPr id="23556" name="Picture 4"/>
          <p:cNvPicPr>
            <a:picLocks noChangeAspect="1" noChangeArrowheads="1"/>
          </p:cNvPicPr>
          <p:nvPr/>
        </p:nvPicPr>
        <p:blipFill>
          <a:blip r:embed="rId2"/>
          <a:srcRect/>
          <a:stretch>
            <a:fillRect/>
          </a:stretch>
        </p:blipFill>
        <p:spPr bwMode="auto">
          <a:xfrm>
            <a:off x="1214094" y="3157569"/>
            <a:ext cx="3845305" cy="2891539"/>
          </a:xfrm>
          <a:prstGeom prst="rect">
            <a:avLst/>
          </a:prstGeom>
          <a:noFill/>
          <a:ln w="9525">
            <a:noFill/>
            <a:miter lim="800000"/>
            <a:headEnd/>
            <a:tailEnd/>
          </a:ln>
          <a:effectLst/>
        </p:spPr>
      </p:pic>
      <p:pic>
        <p:nvPicPr>
          <p:cNvPr id="23557" name="Picture 5"/>
          <p:cNvPicPr>
            <a:picLocks noChangeAspect="1" noChangeArrowheads="1"/>
          </p:cNvPicPr>
          <p:nvPr/>
        </p:nvPicPr>
        <p:blipFill>
          <a:blip r:embed="rId3"/>
          <a:srcRect/>
          <a:stretch>
            <a:fillRect/>
          </a:stretch>
        </p:blipFill>
        <p:spPr bwMode="auto">
          <a:xfrm>
            <a:off x="5456498" y="3004152"/>
            <a:ext cx="1929040" cy="2576990"/>
          </a:xfrm>
          <a:prstGeom prst="rect">
            <a:avLst/>
          </a:prstGeom>
          <a:noFill/>
          <a:ln w="9525">
            <a:noFill/>
            <a:miter lim="800000"/>
            <a:headEnd/>
            <a:tailEnd/>
          </a:ln>
          <a:effectLst/>
        </p:spPr>
      </p:pic>
      <p:sp>
        <p:nvSpPr>
          <p:cNvPr id="6"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27</a:t>
            </a:fld>
            <a:endParaRPr lang="en-US"/>
          </a:p>
        </p:txBody>
      </p:sp>
      <p:sp>
        <p:nvSpPr>
          <p:cNvPr id="7"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dirty="0" smtClean="0"/>
              <a:t>Dual Distribution</a:t>
            </a:r>
            <a:endParaRPr lang="en-US" dirty="0"/>
          </a:p>
        </p:txBody>
      </p:sp>
      <p:pic>
        <p:nvPicPr>
          <p:cNvPr id="22531" name="Picture 2"/>
          <p:cNvPicPr>
            <a:picLocks noChangeAspect="1" noChangeArrowheads="1"/>
          </p:cNvPicPr>
          <p:nvPr/>
        </p:nvPicPr>
        <p:blipFill>
          <a:blip r:embed="rId2"/>
          <a:srcRect b="10143"/>
          <a:stretch>
            <a:fillRect/>
          </a:stretch>
        </p:blipFill>
        <p:spPr bwMode="auto">
          <a:xfrm>
            <a:off x="351834" y="2455495"/>
            <a:ext cx="4876800" cy="3286125"/>
          </a:xfrm>
          <a:prstGeom prst="rect">
            <a:avLst/>
          </a:prstGeom>
          <a:noFill/>
          <a:ln w="9525">
            <a:noFill/>
            <a:miter lim="800000"/>
            <a:headEnd/>
            <a:tailEnd/>
          </a:ln>
          <a:effectLst/>
        </p:spPr>
      </p:pic>
      <p:pic>
        <p:nvPicPr>
          <p:cNvPr id="22532" name="Picture 3"/>
          <p:cNvPicPr>
            <a:picLocks noChangeAspect="1" noChangeArrowheads="1"/>
          </p:cNvPicPr>
          <p:nvPr/>
        </p:nvPicPr>
        <p:blipFill>
          <a:blip r:embed="rId3"/>
          <a:srcRect r="2960" b="10492"/>
          <a:stretch>
            <a:fillRect/>
          </a:stretch>
        </p:blipFill>
        <p:spPr bwMode="auto">
          <a:xfrm>
            <a:off x="5334000" y="2609850"/>
            <a:ext cx="3676650" cy="3409950"/>
          </a:xfrm>
          <a:prstGeom prst="rect">
            <a:avLst/>
          </a:prstGeom>
          <a:noFill/>
          <a:ln w="9525">
            <a:noFill/>
            <a:miter lim="800000"/>
            <a:headEnd/>
            <a:tailEnd/>
          </a:ln>
          <a:effectLst/>
        </p:spPr>
      </p:pic>
      <p:sp>
        <p:nvSpPr>
          <p:cNvPr id="22534" name="TextBox 4"/>
          <p:cNvSpPr txBox="1">
            <a:spLocks noChangeArrowheads="1"/>
          </p:cNvSpPr>
          <p:nvPr/>
        </p:nvSpPr>
        <p:spPr bwMode="auto">
          <a:xfrm>
            <a:off x="3507781" y="5934283"/>
            <a:ext cx="6486525" cy="646113"/>
          </a:xfrm>
          <a:prstGeom prst="rect">
            <a:avLst/>
          </a:prstGeom>
          <a:noFill/>
          <a:ln w="9525">
            <a:noFill/>
            <a:miter lim="800000"/>
            <a:headEnd/>
            <a:tailEnd/>
          </a:ln>
        </p:spPr>
        <p:txBody>
          <a:bodyPr>
            <a:prstTxWarp prst="textNoShape">
              <a:avLst/>
            </a:prstTxWarp>
            <a:spAutoFit/>
          </a:bodyPr>
          <a:lstStyle/>
          <a:p>
            <a:r>
              <a:rPr lang="en-US" dirty="0">
                <a:hlinkClick r:id="rId4"/>
              </a:rPr>
              <a:t>www.sephora.com</a:t>
            </a:r>
            <a:endParaRPr lang="en-US" dirty="0"/>
          </a:p>
          <a:p>
            <a:endParaRPr lang="en-US" dirty="0"/>
          </a:p>
        </p:txBody>
      </p:sp>
      <p:sp>
        <p:nvSpPr>
          <p:cNvPr id="7"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28</a:t>
            </a:fld>
            <a:endParaRPr lang="en-US"/>
          </a:p>
        </p:txBody>
      </p:sp>
      <p:sp>
        <p:nvSpPr>
          <p:cNvPr id="8" name="Footer Placeholder 3"/>
          <p:cNvSpPr>
            <a:spLocks noGrp="1"/>
          </p:cNvSpPr>
          <p:nvPr>
            <p:ph type="ftr" sz="quarter" idx="3"/>
          </p:nvPr>
        </p:nvSpPr>
        <p:spPr>
          <a:xfrm>
            <a:off x="914400" y="6172200"/>
            <a:ext cx="3962400" cy="457200"/>
          </a:xfrm>
        </p:spPr>
        <p:txBody>
          <a:bodyPr/>
          <a:lstStyle/>
          <a:p>
            <a:r>
              <a:rPr lang="en-US" dirty="0" smtClean="0"/>
              <a:t>Dr. Morgan K. Ward</a:t>
            </a:r>
            <a:endParaRPr lang="en-US" dirty="0"/>
          </a:p>
        </p:txBody>
      </p:sp>
    </p:spTree>
    <p:extLst>
      <p:ext uri="{BB962C8B-B14F-4D97-AF65-F5344CB8AC3E}">
        <p14:creationId xmlns:p14="http://schemas.microsoft.com/office/powerpoint/2010/main" val="4418931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Channel Alliance</a:t>
            </a:r>
            <a:endParaRPr lang="en-US" dirty="0"/>
          </a:p>
        </p:txBody>
      </p:sp>
      <p:sp>
        <p:nvSpPr>
          <p:cNvPr id="3" name="Slide Number Placeholder 2"/>
          <p:cNvSpPr>
            <a:spLocks noGrp="1"/>
          </p:cNvSpPr>
          <p:nvPr>
            <p:ph type="sldNum" sz="quarter" idx="12"/>
          </p:nvPr>
        </p:nvSpPr>
        <p:spPr/>
        <p:txBody>
          <a:bodyPr/>
          <a:lstStyle/>
          <a:p>
            <a:fld id="{B7FE4486-6110-984C-846B-F25EA8AF3D9E}" type="slidenum">
              <a:rPr lang="en-US" smtClean="0"/>
              <a:pPr/>
              <a:t>29</a:t>
            </a:fld>
            <a:endParaRPr lang="en-US"/>
          </a:p>
        </p:txBody>
      </p:sp>
      <p:sp>
        <p:nvSpPr>
          <p:cNvPr id="5" name="Footer Placeholder 4"/>
          <p:cNvSpPr>
            <a:spLocks noGrp="1"/>
          </p:cNvSpPr>
          <p:nvPr>
            <p:ph type="ftr" sz="quarter" idx="3"/>
          </p:nvPr>
        </p:nvSpPr>
        <p:spPr/>
        <p:txBody>
          <a:bodyPr/>
          <a:lstStyle/>
          <a:p>
            <a:r>
              <a:rPr lang="en-US" smtClean="0"/>
              <a:t>Dr. Morgan K. Ward</a:t>
            </a:r>
            <a:endParaRPr lang="en-US" dirty="0"/>
          </a:p>
        </p:txBody>
      </p:sp>
      <p:pic>
        <p:nvPicPr>
          <p:cNvPr id="109570" name="Picture 2" descr="http://abcnews.go.com/images/Technology/ht_amy_poehler_best_buy_super_bowl_ad_ll_130204_wblo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892" y="2928013"/>
            <a:ext cx="4836646" cy="27218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3385" y="1758462"/>
            <a:ext cx="7033846" cy="1169551"/>
          </a:xfrm>
          <a:prstGeom prst="rect">
            <a:avLst/>
          </a:prstGeom>
          <a:noFill/>
        </p:spPr>
        <p:txBody>
          <a:bodyPr wrap="square" rtlCol="0">
            <a:spAutoFit/>
          </a:bodyPr>
          <a:lstStyle/>
          <a:p>
            <a:pPr marL="274320" lvl="0" indent="-274320" defTabSz="914400">
              <a:spcBef>
                <a:spcPts val="580"/>
              </a:spcBef>
              <a:buClr>
                <a:srgbClr val="990000"/>
              </a:buClr>
              <a:buSzPct val="85000"/>
              <a:buFont typeface="Wingdings 2"/>
              <a:buChar char=""/>
            </a:pPr>
            <a:r>
              <a:rPr lang="en-US" sz="2600" dirty="0" smtClean="0">
                <a:solidFill>
                  <a:prstClr val="black"/>
                </a:solidFill>
                <a:latin typeface="Franklin Gothic Book"/>
              </a:rPr>
              <a:t>one </a:t>
            </a:r>
            <a:r>
              <a:rPr lang="en-US" sz="2600" dirty="0">
                <a:solidFill>
                  <a:prstClr val="black"/>
                </a:solidFill>
                <a:latin typeface="Franklin Gothic Book"/>
              </a:rPr>
              <a:t>firm’s marketing channel is used to sell another firm’s products</a:t>
            </a:r>
          </a:p>
          <a:p>
            <a:endParaRPr lang="en-US" dirty="0"/>
          </a:p>
        </p:txBody>
      </p:sp>
      <p:sp>
        <p:nvSpPr>
          <p:cNvPr id="6" name="TextBox 5"/>
          <p:cNvSpPr txBox="1"/>
          <p:nvPr/>
        </p:nvSpPr>
        <p:spPr>
          <a:xfrm>
            <a:off x="1209822" y="3116213"/>
            <a:ext cx="1617784" cy="646331"/>
          </a:xfrm>
          <a:prstGeom prst="rect">
            <a:avLst/>
          </a:prstGeom>
          <a:noFill/>
        </p:spPr>
        <p:txBody>
          <a:bodyPr wrap="square" rtlCol="0">
            <a:spAutoFit/>
          </a:bodyPr>
          <a:lstStyle/>
          <a:p>
            <a:r>
              <a:rPr lang="en-US" dirty="0" smtClean="0">
                <a:latin typeface="+mj-lt"/>
              </a:rPr>
              <a:t>Best Buy 2013</a:t>
            </a:r>
          </a:p>
          <a:p>
            <a:r>
              <a:rPr lang="en-US" dirty="0" smtClean="0">
                <a:latin typeface="+mj-lt"/>
              </a:rPr>
              <a:t>Super Bowl</a:t>
            </a:r>
            <a:endParaRPr lang="en-US" dirty="0">
              <a:latin typeface="+mj-lt"/>
            </a:endParaRPr>
          </a:p>
        </p:txBody>
      </p:sp>
    </p:spTree>
    <p:extLst>
      <p:ext uri="{BB962C8B-B14F-4D97-AF65-F5344CB8AC3E}">
        <p14:creationId xmlns:p14="http://schemas.microsoft.com/office/powerpoint/2010/main" val="3459974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Preview</a:t>
            </a:r>
            <a:endParaRPr lang="en-US" dirty="0"/>
          </a:p>
        </p:txBody>
      </p:sp>
      <p:sp>
        <p:nvSpPr>
          <p:cNvPr id="5" name="Slide Number Placeholder 4"/>
          <p:cNvSpPr>
            <a:spLocks noGrp="1"/>
          </p:cNvSpPr>
          <p:nvPr>
            <p:ph type="sldNum" sz="quarter" idx="12"/>
          </p:nvPr>
        </p:nvSpPr>
        <p:spPr/>
        <p:txBody>
          <a:bodyPr/>
          <a:lstStyle/>
          <a:p>
            <a:fld id="{BEEE9058-9607-1947-8BA0-61434F010E97}" type="slidenum">
              <a:rPr lang="en-US" smtClean="0"/>
              <a:pPr/>
              <a:t>3</a:t>
            </a:fld>
            <a:endParaRPr lang="en-US"/>
          </a:p>
        </p:txBody>
      </p:sp>
      <p:sp>
        <p:nvSpPr>
          <p:cNvPr id="7" name="Content Placeholder 6"/>
          <p:cNvSpPr>
            <a:spLocks noGrp="1"/>
          </p:cNvSpPr>
          <p:nvPr>
            <p:ph sz="quarter" idx="1"/>
          </p:nvPr>
        </p:nvSpPr>
        <p:spPr/>
        <p:txBody>
          <a:bodyPr/>
          <a:lstStyle/>
          <a:p>
            <a:r>
              <a:rPr lang="en-US" dirty="0" smtClean="0"/>
              <a:t>Marketing Channels</a:t>
            </a:r>
          </a:p>
          <a:p>
            <a:r>
              <a:rPr lang="en-US" dirty="0" smtClean="0"/>
              <a:t>Intermediaries and Distribution</a:t>
            </a:r>
          </a:p>
        </p:txBody>
      </p:sp>
      <p:sp>
        <p:nvSpPr>
          <p:cNvPr id="4" name="Footer Placeholder 3"/>
          <p:cNvSpPr>
            <a:spLocks noGrp="1"/>
          </p:cNvSpPr>
          <p:nvPr>
            <p:ph type="ftr" sz="quarter" idx="3"/>
          </p:nvPr>
        </p:nvSpPr>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Direct Producer going Indirect</a:t>
            </a:r>
          </a:p>
        </p:txBody>
      </p:sp>
      <p:pic>
        <p:nvPicPr>
          <p:cNvPr id="24579" name="Picture 4"/>
          <p:cNvPicPr>
            <a:picLocks noChangeAspect="1" noChangeArrowheads="1"/>
          </p:cNvPicPr>
          <p:nvPr/>
        </p:nvPicPr>
        <p:blipFill>
          <a:blip r:embed="rId2"/>
          <a:srcRect/>
          <a:stretch>
            <a:fillRect/>
          </a:stretch>
        </p:blipFill>
        <p:spPr bwMode="auto">
          <a:xfrm>
            <a:off x="914400" y="1397000"/>
            <a:ext cx="7124700" cy="4813300"/>
          </a:xfrm>
          <a:prstGeom prst="rect">
            <a:avLst/>
          </a:prstGeom>
          <a:noFill/>
          <a:ln w="9525">
            <a:noFill/>
            <a:miter lim="800000"/>
            <a:headEnd/>
            <a:tailEnd/>
          </a:ln>
          <a:effectLst/>
        </p:spPr>
      </p:pic>
      <p:sp>
        <p:nvSpPr>
          <p:cNvPr id="4"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30</a:t>
            </a:fld>
            <a:endParaRPr lang="en-US"/>
          </a:p>
        </p:txBody>
      </p:sp>
      <p:sp>
        <p:nvSpPr>
          <p:cNvPr id="5"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t>Apple at Best Buy</a:t>
            </a:r>
          </a:p>
        </p:txBody>
      </p:sp>
      <p:pic>
        <p:nvPicPr>
          <p:cNvPr id="25603" name="Picture 2"/>
          <p:cNvPicPr>
            <a:picLocks noChangeAspect="1" noChangeArrowheads="1"/>
          </p:cNvPicPr>
          <p:nvPr/>
        </p:nvPicPr>
        <p:blipFill>
          <a:blip r:embed="rId2"/>
          <a:srcRect/>
          <a:stretch>
            <a:fillRect/>
          </a:stretch>
        </p:blipFill>
        <p:spPr bwMode="auto">
          <a:xfrm>
            <a:off x="1591447" y="1433318"/>
            <a:ext cx="5819775" cy="4359275"/>
          </a:xfrm>
          <a:prstGeom prst="rect">
            <a:avLst/>
          </a:prstGeom>
          <a:noFill/>
          <a:ln w="9525">
            <a:noFill/>
            <a:miter lim="800000"/>
            <a:headEnd/>
            <a:tailEnd/>
          </a:ln>
          <a:effectLst/>
        </p:spPr>
      </p:pic>
      <p:sp>
        <p:nvSpPr>
          <p:cNvPr id="4"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31</a:t>
            </a:fld>
            <a:endParaRPr lang="en-US"/>
          </a:p>
        </p:txBody>
      </p:sp>
      <p:sp>
        <p:nvSpPr>
          <p:cNvPr id="5"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t>Channel Choice</a:t>
            </a:r>
          </a:p>
        </p:txBody>
      </p:sp>
      <p:sp>
        <p:nvSpPr>
          <p:cNvPr id="30723" name="Content Placeholder 2"/>
          <p:cNvSpPr>
            <a:spLocks noGrp="1"/>
          </p:cNvSpPr>
          <p:nvPr>
            <p:ph idx="1"/>
          </p:nvPr>
        </p:nvSpPr>
        <p:spPr/>
        <p:txBody>
          <a:bodyPr/>
          <a:lstStyle/>
          <a:p>
            <a:pPr eaLnBrk="1" hangingPunct="1"/>
            <a:r>
              <a:rPr lang="en-US"/>
              <a:t>Choice of market channel depends on:</a:t>
            </a:r>
          </a:p>
          <a:p>
            <a:pPr lvl="1" eaLnBrk="1" hangingPunct="1"/>
            <a:r>
              <a:rPr lang="en-US"/>
              <a:t>Environmental factors</a:t>
            </a:r>
          </a:p>
          <a:p>
            <a:pPr lvl="2" eaLnBrk="1" hangingPunct="1"/>
            <a:r>
              <a:rPr lang="en-US"/>
              <a:t>Social, economic, technological, competitive and regulatory</a:t>
            </a:r>
          </a:p>
          <a:p>
            <a:pPr lvl="1" eaLnBrk="1" hangingPunct="1"/>
            <a:r>
              <a:rPr lang="en-US"/>
              <a:t>Consumer Factors</a:t>
            </a:r>
          </a:p>
          <a:p>
            <a:pPr lvl="2" eaLnBrk="1" hangingPunct="1"/>
            <a:r>
              <a:rPr lang="en-US"/>
              <a:t>Where, when, how do they buy?</a:t>
            </a:r>
          </a:p>
          <a:p>
            <a:pPr lvl="3" eaLnBrk="1" hangingPunct="1"/>
            <a:r>
              <a:rPr lang="en-US"/>
              <a:t>Where should we sell this?</a:t>
            </a:r>
          </a:p>
        </p:txBody>
      </p:sp>
      <p:sp>
        <p:nvSpPr>
          <p:cNvPr id="6"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32</a:t>
            </a:fld>
            <a:endParaRPr lang="en-US"/>
          </a:p>
        </p:txBody>
      </p:sp>
      <p:sp>
        <p:nvSpPr>
          <p:cNvPr id="7"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t>Channel Choice</a:t>
            </a:r>
          </a:p>
        </p:txBody>
      </p:sp>
      <p:sp>
        <p:nvSpPr>
          <p:cNvPr id="31747" name="Content Placeholder 2"/>
          <p:cNvSpPr>
            <a:spLocks noGrp="1"/>
          </p:cNvSpPr>
          <p:nvPr>
            <p:ph idx="1"/>
          </p:nvPr>
        </p:nvSpPr>
        <p:spPr/>
        <p:txBody>
          <a:bodyPr/>
          <a:lstStyle/>
          <a:p>
            <a:pPr eaLnBrk="1" hangingPunct="1"/>
            <a:r>
              <a:rPr lang="en-US"/>
              <a:t>Choice of market channel depends on:</a:t>
            </a:r>
          </a:p>
          <a:p>
            <a:pPr lvl="1" eaLnBrk="1" hangingPunct="1"/>
            <a:r>
              <a:rPr lang="en-US"/>
              <a:t>Product factors</a:t>
            </a:r>
          </a:p>
          <a:p>
            <a:pPr lvl="2" eaLnBrk="1" hangingPunct="1"/>
            <a:r>
              <a:rPr lang="en-US"/>
              <a:t>Sophistication of buyer based on product complexity </a:t>
            </a:r>
          </a:p>
        </p:txBody>
      </p:sp>
      <p:pic>
        <p:nvPicPr>
          <p:cNvPr id="31748" name="Picture 2"/>
          <p:cNvPicPr>
            <a:picLocks noChangeAspect="1" noChangeArrowheads="1"/>
          </p:cNvPicPr>
          <p:nvPr/>
        </p:nvPicPr>
        <p:blipFill>
          <a:blip r:embed="rId2"/>
          <a:srcRect/>
          <a:stretch>
            <a:fillRect/>
          </a:stretch>
        </p:blipFill>
        <p:spPr bwMode="auto">
          <a:xfrm>
            <a:off x="304800" y="3134621"/>
            <a:ext cx="3017838" cy="2266950"/>
          </a:xfrm>
          <a:prstGeom prst="rect">
            <a:avLst/>
          </a:prstGeom>
          <a:noFill/>
          <a:ln w="9525">
            <a:noFill/>
            <a:miter lim="800000"/>
            <a:headEnd/>
            <a:tailEnd/>
          </a:ln>
          <a:effectLst/>
        </p:spPr>
      </p:pic>
      <p:pic>
        <p:nvPicPr>
          <p:cNvPr id="31749" name="Picture 3"/>
          <p:cNvPicPr>
            <a:picLocks noChangeAspect="1" noChangeArrowheads="1"/>
          </p:cNvPicPr>
          <p:nvPr/>
        </p:nvPicPr>
        <p:blipFill>
          <a:blip r:embed="rId3"/>
          <a:srcRect/>
          <a:stretch>
            <a:fillRect/>
          </a:stretch>
        </p:blipFill>
        <p:spPr bwMode="auto">
          <a:xfrm>
            <a:off x="3581400" y="3499746"/>
            <a:ext cx="2590800" cy="1762125"/>
          </a:xfrm>
          <a:prstGeom prst="rect">
            <a:avLst/>
          </a:prstGeom>
          <a:noFill/>
          <a:ln w="9525">
            <a:noFill/>
            <a:miter lim="800000"/>
            <a:headEnd/>
            <a:tailEnd/>
          </a:ln>
          <a:effectLst/>
        </p:spPr>
      </p:pic>
      <p:pic>
        <p:nvPicPr>
          <p:cNvPr id="31750" name="Picture 4"/>
          <p:cNvPicPr>
            <a:picLocks noChangeAspect="1" noChangeArrowheads="1"/>
          </p:cNvPicPr>
          <p:nvPr/>
        </p:nvPicPr>
        <p:blipFill>
          <a:blip r:embed="rId4"/>
          <a:srcRect/>
          <a:stretch>
            <a:fillRect/>
          </a:stretch>
        </p:blipFill>
        <p:spPr bwMode="auto">
          <a:xfrm>
            <a:off x="6559550" y="3134621"/>
            <a:ext cx="2127250" cy="2127250"/>
          </a:xfrm>
          <a:prstGeom prst="rect">
            <a:avLst/>
          </a:prstGeom>
          <a:noFill/>
          <a:ln w="9525">
            <a:noFill/>
            <a:miter lim="800000"/>
            <a:headEnd/>
            <a:tailEnd/>
          </a:ln>
          <a:effectLst/>
        </p:spPr>
      </p:pic>
      <p:sp>
        <p:nvSpPr>
          <p:cNvPr id="31751" name="TextBox 3"/>
          <p:cNvSpPr txBox="1">
            <a:spLocks noChangeArrowheads="1"/>
          </p:cNvSpPr>
          <p:nvPr/>
        </p:nvSpPr>
        <p:spPr bwMode="auto">
          <a:xfrm>
            <a:off x="4347091" y="5401571"/>
            <a:ext cx="2895600" cy="369888"/>
          </a:xfrm>
          <a:prstGeom prst="rect">
            <a:avLst/>
          </a:prstGeom>
          <a:noFill/>
          <a:ln w="9525">
            <a:noFill/>
            <a:miter lim="800000"/>
            <a:headEnd/>
            <a:tailEnd/>
          </a:ln>
        </p:spPr>
        <p:txBody>
          <a:bodyPr>
            <a:prstTxWarp prst="textNoShape">
              <a:avLst/>
            </a:prstTxWarp>
            <a:spAutoFit/>
          </a:bodyPr>
          <a:lstStyle/>
          <a:p>
            <a:r>
              <a:rPr lang="en-US" b="1" dirty="0">
                <a:latin typeface="+mj-lt"/>
              </a:rPr>
              <a:t>Direct or Indirect?</a:t>
            </a:r>
          </a:p>
        </p:txBody>
      </p:sp>
      <p:sp>
        <p:nvSpPr>
          <p:cNvPr id="8"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33</a:t>
            </a:fld>
            <a:endParaRPr lang="en-US"/>
          </a:p>
        </p:txBody>
      </p:sp>
      <p:sp>
        <p:nvSpPr>
          <p:cNvPr id="9"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t>Channel Choice</a:t>
            </a:r>
          </a:p>
        </p:txBody>
      </p:sp>
      <p:sp>
        <p:nvSpPr>
          <p:cNvPr id="32771" name="Content Placeholder 2"/>
          <p:cNvSpPr>
            <a:spLocks noGrp="1"/>
          </p:cNvSpPr>
          <p:nvPr>
            <p:ph idx="1"/>
          </p:nvPr>
        </p:nvSpPr>
        <p:spPr/>
        <p:txBody>
          <a:bodyPr/>
          <a:lstStyle/>
          <a:p>
            <a:pPr eaLnBrk="1" hangingPunct="1"/>
            <a:r>
              <a:rPr lang="en-US"/>
              <a:t>Choice of market channel depends on:</a:t>
            </a:r>
          </a:p>
          <a:p>
            <a:pPr lvl="1" eaLnBrk="1" hangingPunct="1"/>
            <a:r>
              <a:rPr lang="en-US"/>
              <a:t>Company Factors</a:t>
            </a:r>
          </a:p>
          <a:p>
            <a:pPr lvl="2" eaLnBrk="1" hangingPunct="1"/>
            <a:r>
              <a:rPr lang="en-US"/>
              <a:t>Sales force available, match with product brand, target market of retailer</a:t>
            </a:r>
          </a:p>
        </p:txBody>
      </p:sp>
      <p:pic>
        <p:nvPicPr>
          <p:cNvPr id="32772" name="Picture 3"/>
          <p:cNvPicPr>
            <a:picLocks noChangeAspect="1" noChangeArrowheads="1"/>
          </p:cNvPicPr>
          <p:nvPr/>
        </p:nvPicPr>
        <p:blipFill>
          <a:blip r:embed="rId2"/>
          <a:srcRect/>
          <a:stretch>
            <a:fillRect/>
          </a:stretch>
        </p:blipFill>
        <p:spPr bwMode="auto">
          <a:xfrm>
            <a:off x="1181252" y="3050906"/>
            <a:ext cx="2855158" cy="2870737"/>
          </a:xfrm>
          <a:prstGeom prst="rect">
            <a:avLst/>
          </a:prstGeom>
          <a:noFill/>
          <a:ln w="9525">
            <a:noFill/>
            <a:miter lim="800000"/>
            <a:headEnd/>
            <a:tailEnd/>
          </a:ln>
          <a:effectLst/>
        </p:spPr>
      </p:pic>
      <p:pic>
        <p:nvPicPr>
          <p:cNvPr id="32773" name="Picture 4"/>
          <p:cNvPicPr>
            <a:picLocks noChangeAspect="1" noChangeArrowheads="1"/>
          </p:cNvPicPr>
          <p:nvPr/>
        </p:nvPicPr>
        <p:blipFill>
          <a:blip r:embed="rId3"/>
          <a:srcRect/>
          <a:stretch>
            <a:fillRect/>
          </a:stretch>
        </p:blipFill>
        <p:spPr bwMode="auto">
          <a:xfrm>
            <a:off x="5927725" y="3457575"/>
            <a:ext cx="2486025" cy="685800"/>
          </a:xfrm>
          <a:prstGeom prst="rect">
            <a:avLst/>
          </a:prstGeom>
          <a:noFill/>
          <a:ln w="9525">
            <a:noFill/>
            <a:miter lim="800000"/>
            <a:headEnd/>
            <a:tailEnd/>
          </a:ln>
          <a:effectLst/>
        </p:spPr>
      </p:pic>
      <p:pic>
        <p:nvPicPr>
          <p:cNvPr id="32774" name="Picture 5"/>
          <p:cNvPicPr>
            <a:picLocks noChangeAspect="1" noChangeArrowheads="1"/>
          </p:cNvPicPr>
          <p:nvPr/>
        </p:nvPicPr>
        <p:blipFill>
          <a:blip r:embed="rId4"/>
          <a:srcRect/>
          <a:stretch>
            <a:fillRect/>
          </a:stretch>
        </p:blipFill>
        <p:spPr bwMode="auto">
          <a:xfrm>
            <a:off x="4114800" y="2962275"/>
            <a:ext cx="1524000" cy="1524000"/>
          </a:xfrm>
          <a:prstGeom prst="rect">
            <a:avLst/>
          </a:prstGeom>
          <a:noFill/>
          <a:ln w="9525">
            <a:noFill/>
            <a:miter lim="800000"/>
            <a:headEnd/>
            <a:tailEnd/>
          </a:ln>
          <a:effectLst/>
        </p:spPr>
      </p:pic>
      <p:pic>
        <p:nvPicPr>
          <p:cNvPr id="32775" name="Picture 6"/>
          <p:cNvPicPr>
            <a:picLocks noChangeAspect="1" noChangeArrowheads="1"/>
          </p:cNvPicPr>
          <p:nvPr/>
        </p:nvPicPr>
        <p:blipFill>
          <a:blip r:embed="rId5"/>
          <a:srcRect/>
          <a:stretch>
            <a:fillRect/>
          </a:stretch>
        </p:blipFill>
        <p:spPr bwMode="auto">
          <a:xfrm>
            <a:off x="5213350" y="4579938"/>
            <a:ext cx="2133600" cy="990600"/>
          </a:xfrm>
          <a:prstGeom prst="rect">
            <a:avLst/>
          </a:prstGeom>
          <a:noFill/>
          <a:ln w="9525">
            <a:noFill/>
            <a:miter lim="800000"/>
            <a:headEnd/>
            <a:tailEnd/>
          </a:ln>
          <a:effectLst/>
        </p:spPr>
      </p:pic>
      <p:sp>
        <p:nvSpPr>
          <p:cNvPr id="8"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34</a:t>
            </a:fld>
            <a:endParaRPr lang="en-US"/>
          </a:p>
        </p:txBody>
      </p:sp>
      <p:sp>
        <p:nvSpPr>
          <p:cNvPr id="9"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Channel Conflicts</a:t>
            </a:r>
          </a:p>
        </p:txBody>
      </p:sp>
      <p:sp>
        <p:nvSpPr>
          <p:cNvPr id="394243" name="Rectangle 3"/>
          <p:cNvSpPr>
            <a:spLocks noGrp="1" noChangeArrowheads="1"/>
          </p:cNvSpPr>
          <p:nvPr>
            <p:ph type="body" idx="1"/>
          </p:nvPr>
        </p:nvSpPr>
        <p:spPr>
          <a:xfrm>
            <a:off x="1354335" y="1576333"/>
            <a:ext cx="7313612" cy="2098675"/>
          </a:xfrm>
        </p:spPr>
        <p:txBody>
          <a:bodyPr/>
          <a:lstStyle/>
          <a:p>
            <a:pPr eaLnBrk="1" hangingPunct="1">
              <a:buFont typeface="Wingdings" pitchFamily="-1" charset="2"/>
              <a:buNone/>
            </a:pPr>
            <a:r>
              <a:rPr lang="en-US" dirty="0"/>
              <a:t>Types of conflicts</a:t>
            </a:r>
          </a:p>
          <a:p>
            <a:pPr lvl="1" eaLnBrk="1" hangingPunct="1"/>
            <a:r>
              <a:rPr lang="en-US" b="1" dirty="0">
                <a:solidFill>
                  <a:schemeClr val="accent2"/>
                </a:solidFill>
              </a:rPr>
              <a:t>Horizontal Conflicts</a:t>
            </a:r>
            <a:r>
              <a:rPr lang="en-US" dirty="0"/>
              <a:t> occur among firms at the same level of the channel, e.g., Two car dealers.</a:t>
            </a:r>
          </a:p>
          <a:p>
            <a:pPr lvl="1" eaLnBrk="1" hangingPunct="1"/>
            <a:r>
              <a:rPr lang="en-US" b="1" dirty="0">
                <a:solidFill>
                  <a:schemeClr val="accent2"/>
                </a:solidFill>
              </a:rPr>
              <a:t>Vertical Conflicts</a:t>
            </a:r>
            <a:r>
              <a:rPr lang="en-US" b="1" dirty="0"/>
              <a:t> </a:t>
            </a:r>
            <a:r>
              <a:rPr lang="en-US" dirty="0"/>
              <a:t>occur between different levels of the same channel, e.g., Ford and Firestone.</a:t>
            </a:r>
          </a:p>
          <a:p>
            <a:pPr eaLnBrk="1" hangingPunct="1">
              <a:buFont typeface="Wingdings" pitchFamily="-1" charset="2"/>
              <a:buNone/>
            </a:pPr>
            <a:endParaRPr lang="en-US" dirty="0"/>
          </a:p>
          <a:p>
            <a:pPr eaLnBrk="1" hangingPunct="1">
              <a:buFont typeface="Wingdings" pitchFamily="-1" charset="2"/>
              <a:buNone/>
            </a:pPr>
            <a:endParaRPr lang="en-US" dirty="0"/>
          </a:p>
          <a:p>
            <a:pPr eaLnBrk="1" hangingPunct="1">
              <a:buFont typeface="Wingdings" pitchFamily="-1" charset="2"/>
              <a:buNone/>
            </a:pPr>
            <a:endParaRPr lang="en-US" dirty="0"/>
          </a:p>
        </p:txBody>
      </p:sp>
      <p:graphicFrame>
        <p:nvGraphicFramePr>
          <p:cNvPr id="394244" name="Object 4"/>
          <p:cNvGraphicFramePr>
            <a:graphicFrameLocks noChangeAspect="1"/>
          </p:cNvGraphicFramePr>
          <p:nvPr>
            <p:extLst>
              <p:ext uri="{D42A27DB-BD31-4B8C-83A1-F6EECF244321}">
                <p14:modId xmlns:p14="http://schemas.microsoft.com/office/powerpoint/2010/main" val="6931095"/>
              </p:ext>
            </p:extLst>
          </p:nvPr>
        </p:nvGraphicFramePr>
        <p:xfrm>
          <a:off x="6041808" y="274638"/>
          <a:ext cx="2209800" cy="1798637"/>
        </p:xfrm>
        <a:graphic>
          <a:graphicData uri="http://schemas.openxmlformats.org/presentationml/2006/ole">
            <mc:AlternateContent xmlns:mc="http://schemas.openxmlformats.org/markup-compatibility/2006">
              <mc:Choice xmlns:v="urn:schemas-microsoft-com:vml" Requires="v">
                <p:oleObj spid="_x0000_s108567" name="Clip" r:id="rId4" imgW="1777594" imgH="1450238" progId="">
                  <p:embed/>
                </p:oleObj>
              </mc:Choice>
              <mc:Fallback>
                <p:oleObj name="Clip" r:id="rId4" imgW="1777594" imgH="1450238"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808" y="274638"/>
                        <a:ext cx="2209800" cy="179863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tx1">
                                  <a:alpha val="74998"/>
                                </a:schemeClr>
                              </a:outerShdw>
                            </a:effectLst>
                          </a14:hiddenEffects>
                        </a:ext>
                      </a:extLst>
                    </p:spPr>
                  </p:pic>
                </p:oleObj>
              </mc:Fallback>
            </mc:AlternateContent>
          </a:graphicData>
        </a:graphic>
      </p:graphicFrame>
      <p:sp>
        <p:nvSpPr>
          <p:cNvPr id="394245" name="Rectangle 5"/>
          <p:cNvSpPr>
            <a:spLocks noChangeArrowheads="1"/>
          </p:cNvSpPr>
          <p:nvPr/>
        </p:nvSpPr>
        <p:spPr bwMode="auto">
          <a:xfrm>
            <a:off x="632196" y="3949200"/>
            <a:ext cx="8001000" cy="1905000"/>
          </a:xfrm>
          <a:prstGeom prst="rect">
            <a:avLst/>
          </a:prstGeom>
          <a:noFill/>
          <a:ln w="9525">
            <a:noFill/>
            <a:miter lim="800000"/>
            <a:headEnd/>
            <a:tailEnd/>
          </a:ln>
          <a:effectLst/>
        </p:spPr>
        <p:txBody>
          <a:bodyPr>
            <a:prstTxWarp prst="textNoShape">
              <a:avLst/>
            </a:prstTxWarp>
          </a:bodyPr>
          <a:lstStyle/>
          <a:p>
            <a:pPr marL="342900" indent="-342900" eaLnBrk="1" hangingPunct="1">
              <a:lnSpc>
                <a:spcPct val="90000"/>
              </a:lnSpc>
              <a:spcBef>
                <a:spcPct val="20000"/>
              </a:spcBef>
              <a:buClr>
                <a:schemeClr val="tx1"/>
              </a:buClr>
              <a:buSzPct val="75000"/>
              <a:buFont typeface="Wingdings" pitchFamily="-1" charset="2"/>
              <a:buNone/>
            </a:pPr>
            <a:r>
              <a:rPr lang="en-US" sz="2000" b="1" u="sng" dirty="0">
                <a:latin typeface="Arial" pitchFamily="-1" charset="0"/>
              </a:rPr>
              <a:t>Question</a:t>
            </a:r>
            <a:r>
              <a:rPr lang="en-US" sz="2000" b="1" dirty="0">
                <a:latin typeface="Arial" pitchFamily="-1" charset="0"/>
              </a:rPr>
              <a:t>:</a:t>
            </a:r>
            <a:r>
              <a:rPr lang="en-US" sz="2000" dirty="0" smtClean="0">
                <a:latin typeface="Arial" pitchFamily="-1" charset="0"/>
              </a:rPr>
              <a:t> What </a:t>
            </a:r>
            <a:r>
              <a:rPr lang="en-US" sz="2000" dirty="0">
                <a:latin typeface="Arial" pitchFamily="-1" charset="0"/>
              </a:rPr>
              <a:t>type of horizontal and/or vertical channel conflicts may occur in one of the following industries:</a:t>
            </a:r>
          </a:p>
          <a:p>
            <a:pPr marL="742950" lvl="1" indent="-285750" eaLnBrk="1" hangingPunct="1">
              <a:lnSpc>
                <a:spcPct val="90000"/>
              </a:lnSpc>
              <a:spcBef>
                <a:spcPct val="20000"/>
              </a:spcBef>
              <a:buClr>
                <a:schemeClr val="tx1"/>
              </a:buClr>
              <a:buSzPct val="75000"/>
              <a:buFontTx/>
              <a:buChar char="–"/>
            </a:pPr>
            <a:r>
              <a:rPr lang="en-US" dirty="0">
                <a:latin typeface="Arial" pitchFamily="-1" charset="0"/>
              </a:rPr>
              <a:t>Personal computer industry,</a:t>
            </a:r>
          </a:p>
          <a:p>
            <a:pPr marL="742950" lvl="1" indent="-285750" eaLnBrk="1" hangingPunct="1">
              <a:lnSpc>
                <a:spcPct val="90000"/>
              </a:lnSpc>
              <a:spcBef>
                <a:spcPct val="20000"/>
              </a:spcBef>
              <a:buClr>
                <a:schemeClr val="tx1"/>
              </a:buClr>
              <a:buSzPct val="75000"/>
              <a:buFontTx/>
              <a:buChar char="–"/>
            </a:pPr>
            <a:r>
              <a:rPr lang="en-US" dirty="0">
                <a:latin typeface="Arial" pitchFamily="-1" charset="0"/>
              </a:rPr>
              <a:t>Automobile industry,</a:t>
            </a:r>
          </a:p>
          <a:p>
            <a:pPr marL="742950" lvl="1" indent="-285750" eaLnBrk="1" hangingPunct="1">
              <a:lnSpc>
                <a:spcPct val="90000"/>
              </a:lnSpc>
              <a:spcBef>
                <a:spcPct val="20000"/>
              </a:spcBef>
              <a:buClr>
                <a:schemeClr val="tx1"/>
              </a:buClr>
              <a:buSzPct val="75000"/>
              <a:buFontTx/>
              <a:buChar char="–"/>
            </a:pPr>
            <a:r>
              <a:rPr lang="en-US" dirty="0">
                <a:latin typeface="Arial" pitchFamily="-1" charset="0"/>
              </a:rPr>
              <a:t>Music industry,</a:t>
            </a:r>
          </a:p>
          <a:p>
            <a:pPr marL="742950" lvl="1" indent="-285750" eaLnBrk="1" hangingPunct="1">
              <a:lnSpc>
                <a:spcPct val="90000"/>
              </a:lnSpc>
              <a:spcBef>
                <a:spcPct val="20000"/>
              </a:spcBef>
              <a:buClr>
                <a:schemeClr val="tx1"/>
              </a:buClr>
              <a:buSzPct val="75000"/>
              <a:buFontTx/>
              <a:buChar char="–"/>
            </a:pPr>
            <a:r>
              <a:rPr lang="en-US" dirty="0">
                <a:latin typeface="Arial" pitchFamily="-1" charset="0"/>
              </a:rPr>
              <a:t>Clothing industry.</a:t>
            </a:r>
          </a:p>
        </p:txBody>
      </p:sp>
      <p:grpSp>
        <p:nvGrpSpPr>
          <p:cNvPr id="2" name="Group 6"/>
          <p:cNvGrpSpPr>
            <a:grpSpLocks/>
          </p:cNvGrpSpPr>
          <p:nvPr/>
        </p:nvGrpSpPr>
        <p:grpSpPr bwMode="auto">
          <a:xfrm>
            <a:off x="412530" y="2252720"/>
            <a:ext cx="1181100" cy="1066800"/>
            <a:chOff x="1632" y="336"/>
            <a:chExt cx="1752" cy="1104"/>
          </a:xfrm>
        </p:grpSpPr>
        <p:grpSp>
          <p:nvGrpSpPr>
            <p:cNvPr id="3" name="Group 7"/>
            <p:cNvGrpSpPr>
              <a:grpSpLocks/>
            </p:cNvGrpSpPr>
            <p:nvPr/>
          </p:nvGrpSpPr>
          <p:grpSpPr bwMode="auto">
            <a:xfrm>
              <a:off x="1632" y="336"/>
              <a:ext cx="696" cy="1104"/>
              <a:chOff x="3864" y="2352"/>
              <a:chExt cx="904" cy="1623"/>
            </a:xfrm>
          </p:grpSpPr>
          <p:sp>
            <p:nvSpPr>
              <p:cNvPr id="33810" name="AutoShape 8"/>
              <p:cNvSpPr>
                <a:spLocks noChangeArrowheads="1"/>
              </p:cNvSpPr>
              <p:nvPr/>
            </p:nvSpPr>
            <p:spPr bwMode="auto">
              <a:xfrm rot="5400000">
                <a:off x="4200" y="2016"/>
                <a:ext cx="231" cy="904"/>
              </a:xfrm>
              <a:prstGeom prst="cube">
                <a:avLst>
                  <a:gd name="adj" fmla="val 11648"/>
                </a:avLst>
              </a:prstGeom>
              <a:solidFill>
                <a:schemeClr val="tx2"/>
              </a:solidFill>
              <a:ln w="12700">
                <a:solidFill>
                  <a:srgbClr val="000000"/>
                </a:solidFill>
                <a:miter lim="800000"/>
                <a:headEnd/>
                <a:tailEnd/>
              </a:ln>
              <a:effectLst/>
            </p:spPr>
            <p:txBody>
              <a:bodyPr rot="10800000" vert="eaVert" wrap="none" lIns="84053" tIns="41315" rIns="84053" bIns="41315" anchor="ctr">
                <a:prstTxWarp prst="textNoShape">
                  <a:avLst/>
                </a:prstTxWarp>
              </a:bodyPr>
              <a:lstStyle/>
              <a:p>
                <a:pPr algn="ctr" defTabSz="831850"/>
                <a:r>
                  <a:rPr lang="en-US" sz="1400" b="1">
                    <a:solidFill>
                      <a:srgbClr val="000000"/>
                    </a:solidFill>
                    <a:latin typeface="Arial" pitchFamily="-1" charset="0"/>
                  </a:rPr>
                  <a:t>M</a:t>
                </a:r>
              </a:p>
            </p:txBody>
          </p:sp>
          <p:sp>
            <p:nvSpPr>
              <p:cNvPr id="33811" name="AutoShape 9"/>
              <p:cNvSpPr>
                <a:spLocks noChangeArrowheads="1"/>
              </p:cNvSpPr>
              <p:nvPr/>
            </p:nvSpPr>
            <p:spPr bwMode="auto">
              <a:xfrm rot="5400000">
                <a:off x="4201" y="2480"/>
                <a:ext cx="231" cy="903"/>
              </a:xfrm>
              <a:prstGeom prst="cube">
                <a:avLst>
                  <a:gd name="adj" fmla="val 11648"/>
                </a:avLst>
              </a:prstGeom>
              <a:solidFill>
                <a:schemeClr val="hlink"/>
              </a:solidFill>
              <a:ln w="12700">
                <a:solidFill>
                  <a:srgbClr val="000000"/>
                </a:solidFill>
                <a:miter lim="800000"/>
                <a:headEnd/>
                <a:tailEnd/>
              </a:ln>
              <a:effectLst/>
            </p:spPr>
            <p:txBody>
              <a:bodyPr rot="10800000" vert="eaVert" wrap="none" lIns="84053" tIns="41315" rIns="84053" bIns="41315" anchor="ctr">
                <a:prstTxWarp prst="textNoShape">
                  <a:avLst/>
                </a:prstTxWarp>
              </a:bodyPr>
              <a:lstStyle/>
              <a:p>
                <a:pPr algn="ctr" defTabSz="831850"/>
                <a:r>
                  <a:rPr lang="en-US" sz="1400" b="1">
                    <a:solidFill>
                      <a:srgbClr val="000000"/>
                    </a:solidFill>
                    <a:latin typeface="Arial" pitchFamily="-1" charset="0"/>
                  </a:rPr>
                  <a:t>W</a:t>
                </a:r>
              </a:p>
            </p:txBody>
          </p:sp>
          <p:sp>
            <p:nvSpPr>
              <p:cNvPr id="33812" name="AutoShape 10"/>
              <p:cNvSpPr>
                <a:spLocks noChangeArrowheads="1"/>
              </p:cNvSpPr>
              <p:nvPr/>
            </p:nvSpPr>
            <p:spPr bwMode="auto">
              <a:xfrm rot="5400000">
                <a:off x="4201" y="2944"/>
                <a:ext cx="231" cy="903"/>
              </a:xfrm>
              <a:prstGeom prst="cube">
                <a:avLst>
                  <a:gd name="adj" fmla="val 11648"/>
                </a:avLst>
              </a:prstGeom>
              <a:solidFill>
                <a:schemeClr val="hlink"/>
              </a:solidFill>
              <a:ln w="12700">
                <a:solidFill>
                  <a:srgbClr val="000000"/>
                </a:solidFill>
                <a:miter lim="800000"/>
                <a:headEnd/>
                <a:tailEnd/>
              </a:ln>
              <a:effectLst/>
            </p:spPr>
            <p:txBody>
              <a:bodyPr rot="10800000" vert="eaVert" wrap="none" lIns="84053" tIns="41315" rIns="84053" bIns="41315" anchor="ctr">
                <a:prstTxWarp prst="textNoShape">
                  <a:avLst/>
                </a:prstTxWarp>
              </a:bodyPr>
              <a:lstStyle/>
              <a:p>
                <a:pPr algn="ctr" defTabSz="831850"/>
                <a:r>
                  <a:rPr lang="en-US" sz="1400" b="1">
                    <a:solidFill>
                      <a:srgbClr val="000000"/>
                    </a:solidFill>
                    <a:latin typeface="Arial" pitchFamily="-1" charset="0"/>
                  </a:rPr>
                  <a:t>R</a:t>
                </a:r>
              </a:p>
            </p:txBody>
          </p:sp>
          <p:sp>
            <p:nvSpPr>
              <p:cNvPr id="33813" name="AutoShape 11"/>
              <p:cNvSpPr>
                <a:spLocks noChangeArrowheads="1"/>
              </p:cNvSpPr>
              <p:nvPr/>
            </p:nvSpPr>
            <p:spPr bwMode="auto">
              <a:xfrm rot="5400000">
                <a:off x="4200" y="3408"/>
                <a:ext cx="231" cy="904"/>
              </a:xfrm>
              <a:prstGeom prst="cube">
                <a:avLst>
                  <a:gd name="adj" fmla="val 11648"/>
                </a:avLst>
              </a:prstGeom>
              <a:solidFill>
                <a:srgbClr val="E3BEFF"/>
              </a:solidFill>
              <a:ln w="12700">
                <a:solidFill>
                  <a:srgbClr val="000000"/>
                </a:solidFill>
                <a:miter lim="800000"/>
                <a:headEnd/>
                <a:tailEnd/>
              </a:ln>
              <a:effectLst/>
            </p:spPr>
            <p:txBody>
              <a:bodyPr rot="10800000" vert="eaVert" wrap="none" lIns="84053" tIns="41315" rIns="84053" bIns="41315" anchor="ctr">
                <a:prstTxWarp prst="textNoShape">
                  <a:avLst/>
                </a:prstTxWarp>
              </a:bodyPr>
              <a:lstStyle/>
              <a:p>
                <a:pPr algn="ctr" defTabSz="831850"/>
                <a:r>
                  <a:rPr lang="en-US" sz="1400" b="1">
                    <a:solidFill>
                      <a:srgbClr val="000000"/>
                    </a:solidFill>
                    <a:latin typeface="Arial" pitchFamily="-1" charset="0"/>
                  </a:rPr>
                  <a:t>C</a:t>
                </a:r>
              </a:p>
            </p:txBody>
          </p:sp>
          <p:sp>
            <p:nvSpPr>
              <p:cNvPr id="33814" name="Line 12"/>
              <p:cNvSpPr>
                <a:spLocks noChangeShapeType="1"/>
              </p:cNvSpPr>
              <p:nvPr/>
            </p:nvSpPr>
            <p:spPr bwMode="auto">
              <a:xfrm>
                <a:off x="4306" y="3504"/>
                <a:ext cx="0" cy="192"/>
              </a:xfrm>
              <a:prstGeom prst="line">
                <a:avLst/>
              </a:prstGeom>
              <a:noFill/>
              <a:ln w="25400">
                <a:solidFill>
                  <a:schemeClr val="tx1"/>
                </a:solidFill>
                <a:round/>
                <a:headEnd/>
                <a:tailEnd type="triangle" w="med" len="med"/>
              </a:ln>
              <a:effectLst/>
            </p:spPr>
            <p:txBody>
              <a:bodyPr>
                <a:prstTxWarp prst="textNoShape">
                  <a:avLst/>
                </a:prstTxWarp>
              </a:bodyPr>
              <a:lstStyle/>
              <a:p>
                <a:endParaRPr lang="en-US"/>
              </a:p>
            </p:txBody>
          </p:sp>
          <p:sp>
            <p:nvSpPr>
              <p:cNvPr id="33815" name="Line 13"/>
              <p:cNvSpPr>
                <a:spLocks noChangeShapeType="1"/>
              </p:cNvSpPr>
              <p:nvPr/>
            </p:nvSpPr>
            <p:spPr bwMode="auto">
              <a:xfrm>
                <a:off x="4306" y="3055"/>
                <a:ext cx="0" cy="192"/>
              </a:xfrm>
              <a:prstGeom prst="line">
                <a:avLst/>
              </a:prstGeom>
              <a:noFill/>
              <a:ln w="25400">
                <a:solidFill>
                  <a:schemeClr val="tx1"/>
                </a:solidFill>
                <a:round/>
                <a:headEnd/>
                <a:tailEnd type="triangle" w="med" len="med"/>
              </a:ln>
              <a:effectLst/>
            </p:spPr>
            <p:txBody>
              <a:bodyPr>
                <a:prstTxWarp prst="textNoShape">
                  <a:avLst/>
                </a:prstTxWarp>
              </a:bodyPr>
              <a:lstStyle/>
              <a:p>
                <a:endParaRPr lang="en-US"/>
              </a:p>
            </p:txBody>
          </p:sp>
          <p:sp>
            <p:nvSpPr>
              <p:cNvPr id="33816" name="Line 14"/>
              <p:cNvSpPr>
                <a:spLocks noChangeShapeType="1"/>
              </p:cNvSpPr>
              <p:nvPr/>
            </p:nvSpPr>
            <p:spPr bwMode="auto">
              <a:xfrm>
                <a:off x="4306" y="2581"/>
                <a:ext cx="0" cy="192"/>
              </a:xfrm>
              <a:prstGeom prst="line">
                <a:avLst/>
              </a:prstGeom>
              <a:noFill/>
              <a:ln w="25400">
                <a:solidFill>
                  <a:schemeClr val="tx1"/>
                </a:solidFill>
                <a:round/>
                <a:headEnd/>
                <a:tailEnd type="triangle" w="med" len="med"/>
              </a:ln>
              <a:effectLst/>
            </p:spPr>
            <p:txBody>
              <a:bodyPr>
                <a:prstTxWarp prst="textNoShape">
                  <a:avLst/>
                </a:prstTxWarp>
              </a:bodyPr>
              <a:lstStyle/>
              <a:p>
                <a:endParaRPr lang="en-US"/>
              </a:p>
            </p:txBody>
          </p:sp>
        </p:grpSp>
        <p:grpSp>
          <p:nvGrpSpPr>
            <p:cNvPr id="4" name="Group 15"/>
            <p:cNvGrpSpPr>
              <a:grpSpLocks/>
            </p:cNvGrpSpPr>
            <p:nvPr/>
          </p:nvGrpSpPr>
          <p:grpSpPr bwMode="auto">
            <a:xfrm>
              <a:off x="2688" y="336"/>
              <a:ext cx="696" cy="1104"/>
              <a:chOff x="3864" y="2352"/>
              <a:chExt cx="904" cy="1623"/>
            </a:xfrm>
          </p:grpSpPr>
          <p:sp>
            <p:nvSpPr>
              <p:cNvPr id="33803" name="AutoShape 16"/>
              <p:cNvSpPr>
                <a:spLocks noChangeArrowheads="1"/>
              </p:cNvSpPr>
              <p:nvPr/>
            </p:nvSpPr>
            <p:spPr bwMode="auto">
              <a:xfrm rot="5400000">
                <a:off x="4200" y="2016"/>
                <a:ext cx="231" cy="904"/>
              </a:xfrm>
              <a:prstGeom prst="cube">
                <a:avLst>
                  <a:gd name="adj" fmla="val 11648"/>
                </a:avLst>
              </a:prstGeom>
              <a:solidFill>
                <a:schemeClr val="tx2"/>
              </a:solidFill>
              <a:ln w="12700">
                <a:solidFill>
                  <a:srgbClr val="000000"/>
                </a:solidFill>
                <a:miter lim="800000"/>
                <a:headEnd/>
                <a:tailEnd/>
              </a:ln>
              <a:effectLst/>
            </p:spPr>
            <p:txBody>
              <a:bodyPr rot="10800000" vert="eaVert" wrap="none" lIns="84053" tIns="41315" rIns="84053" bIns="41315" anchor="ctr">
                <a:prstTxWarp prst="textNoShape">
                  <a:avLst/>
                </a:prstTxWarp>
              </a:bodyPr>
              <a:lstStyle/>
              <a:p>
                <a:pPr algn="ctr" defTabSz="831850"/>
                <a:r>
                  <a:rPr lang="en-US" sz="1400" b="1">
                    <a:solidFill>
                      <a:srgbClr val="000000"/>
                    </a:solidFill>
                    <a:latin typeface="Arial" pitchFamily="-1" charset="0"/>
                  </a:rPr>
                  <a:t>M</a:t>
                </a:r>
              </a:p>
            </p:txBody>
          </p:sp>
          <p:sp>
            <p:nvSpPr>
              <p:cNvPr id="33804" name="AutoShape 17"/>
              <p:cNvSpPr>
                <a:spLocks noChangeArrowheads="1"/>
              </p:cNvSpPr>
              <p:nvPr/>
            </p:nvSpPr>
            <p:spPr bwMode="auto">
              <a:xfrm rot="5400000">
                <a:off x="4201" y="2480"/>
                <a:ext cx="231" cy="903"/>
              </a:xfrm>
              <a:prstGeom prst="cube">
                <a:avLst>
                  <a:gd name="adj" fmla="val 11648"/>
                </a:avLst>
              </a:prstGeom>
              <a:solidFill>
                <a:schemeClr val="hlink"/>
              </a:solidFill>
              <a:ln w="12700">
                <a:solidFill>
                  <a:srgbClr val="000000"/>
                </a:solidFill>
                <a:miter lim="800000"/>
                <a:headEnd/>
                <a:tailEnd/>
              </a:ln>
              <a:effectLst/>
            </p:spPr>
            <p:txBody>
              <a:bodyPr rot="10800000" vert="eaVert" wrap="none" lIns="84053" tIns="41315" rIns="84053" bIns="41315" anchor="ctr">
                <a:prstTxWarp prst="textNoShape">
                  <a:avLst/>
                </a:prstTxWarp>
              </a:bodyPr>
              <a:lstStyle/>
              <a:p>
                <a:pPr algn="ctr" defTabSz="831850"/>
                <a:r>
                  <a:rPr lang="en-US" sz="1400" b="1">
                    <a:solidFill>
                      <a:srgbClr val="000000"/>
                    </a:solidFill>
                    <a:latin typeface="Arial" pitchFamily="-1" charset="0"/>
                  </a:rPr>
                  <a:t>W</a:t>
                </a:r>
              </a:p>
            </p:txBody>
          </p:sp>
          <p:sp>
            <p:nvSpPr>
              <p:cNvPr id="33805" name="AutoShape 18"/>
              <p:cNvSpPr>
                <a:spLocks noChangeArrowheads="1"/>
              </p:cNvSpPr>
              <p:nvPr/>
            </p:nvSpPr>
            <p:spPr bwMode="auto">
              <a:xfrm rot="5400000">
                <a:off x="4201" y="2944"/>
                <a:ext cx="231" cy="903"/>
              </a:xfrm>
              <a:prstGeom prst="cube">
                <a:avLst>
                  <a:gd name="adj" fmla="val 11648"/>
                </a:avLst>
              </a:prstGeom>
              <a:solidFill>
                <a:schemeClr val="hlink"/>
              </a:solidFill>
              <a:ln w="12700">
                <a:solidFill>
                  <a:srgbClr val="000000"/>
                </a:solidFill>
                <a:miter lim="800000"/>
                <a:headEnd/>
                <a:tailEnd/>
              </a:ln>
              <a:effectLst/>
            </p:spPr>
            <p:txBody>
              <a:bodyPr rot="10800000" vert="eaVert" wrap="none" lIns="84053" tIns="41315" rIns="84053" bIns="41315" anchor="ctr">
                <a:prstTxWarp prst="textNoShape">
                  <a:avLst/>
                </a:prstTxWarp>
              </a:bodyPr>
              <a:lstStyle/>
              <a:p>
                <a:pPr algn="ctr" defTabSz="831850"/>
                <a:r>
                  <a:rPr lang="en-US" sz="1400" b="1">
                    <a:solidFill>
                      <a:srgbClr val="000000"/>
                    </a:solidFill>
                    <a:latin typeface="Arial" pitchFamily="-1" charset="0"/>
                  </a:rPr>
                  <a:t>R</a:t>
                </a:r>
              </a:p>
            </p:txBody>
          </p:sp>
          <p:sp>
            <p:nvSpPr>
              <p:cNvPr id="33806" name="AutoShape 19"/>
              <p:cNvSpPr>
                <a:spLocks noChangeArrowheads="1"/>
              </p:cNvSpPr>
              <p:nvPr/>
            </p:nvSpPr>
            <p:spPr bwMode="auto">
              <a:xfrm rot="5400000">
                <a:off x="4200" y="3408"/>
                <a:ext cx="231" cy="904"/>
              </a:xfrm>
              <a:prstGeom prst="cube">
                <a:avLst>
                  <a:gd name="adj" fmla="val 11648"/>
                </a:avLst>
              </a:prstGeom>
              <a:solidFill>
                <a:srgbClr val="E3BEFF"/>
              </a:solidFill>
              <a:ln w="12700">
                <a:solidFill>
                  <a:srgbClr val="000000"/>
                </a:solidFill>
                <a:miter lim="800000"/>
                <a:headEnd/>
                <a:tailEnd/>
              </a:ln>
              <a:effectLst/>
            </p:spPr>
            <p:txBody>
              <a:bodyPr rot="10800000" vert="eaVert" wrap="none" lIns="84053" tIns="41315" rIns="84053" bIns="41315" anchor="ctr">
                <a:prstTxWarp prst="textNoShape">
                  <a:avLst/>
                </a:prstTxWarp>
              </a:bodyPr>
              <a:lstStyle/>
              <a:p>
                <a:pPr algn="ctr" defTabSz="831850"/>
                <a:r>
                  <a:rPr lang="en-US" sz="1400" b="1">
                    <a:solidFill>
                      <a:srgbClr val="000000"/>
                    </a:solidFill>
                    <a:latin typeface="Arial" pitchFamily="-1" charset="0"/>
                  </a:rPr>
                  <a:t>C</a:t>
                </a:r>
              </a:p>
            </p:txBody>
          </p:sp>
          <p:sp>
            <p:nvSpPr>
              <p:cNvPr id="33807" name="Line 20"/>
              <p:cNvSpPr>
                <a:spLocks noChangeShapeType="1"/>
              </p:cNvSpPr>
              <p:nvPr/>
            </p:nvSpPr>
            <p:spPr bwMode="auto">
              <a:xfrm>
                <a:off x="4306" y="3504"/>
                <a:ext cx="0" cy="192"/>
              </a:xfrm>
              <a:prstGeom prst="line">
                <a:avLst/>
              </a:prstGeom>
              <a:noFill/>
              <a:ln w="25400">
                <a:solidFill>
                  <a:schemeClr val="tx1"/>
                </a:solidFill>
                <a:round/>
                <a:headEnd/>
                <a:tailEnd type="triangle" w="med" len="med"/>
              </a:ln>
              <a:effectLst/>
            </p:spPr>
            <p:txBody>
              <a:bodyPr>
                <a:prstTxWarp prst="textNoShape">
                  <a:avLst/>
                </a:prstTxWarp>
              </a:bodyPr>
              <a:lstStyle/>
              <a:p>
                <a:endParaRPr lang="en-US"/>
              </a:p>
            </p:txBody>
          </p:sp>
          <p:sp>
            <p:nvSpPr>
              <p:cNvPr id="33808" name="Line 21"/>
              <p:cNvSpPr>
                <a:spLocks noChangeShapeType="1"/>
              </p:cNvSpPr>
              <p:nvPr/>
            </p:nvSpPr>
            <p:spPr bwMode="auto">
              <a:xfrm>
                <a:off x="4306" y="3055"/>
                <a:ext cx="0" cy="192"/>
              </a:xfrm>
              <a:prstGeom prst="line">
                <a:avLst/>
              </a:prstGeom>
              <a:noFill/>
              <a:ln w="25400">
                <a:solidFill>
                  <a:schemeClr val="tx1"/>
                </a:solidFill>
                <a:round/>
                <a:headEnd/>
                <a:tailEnd type="triangle" w="med" len="med"/>
              </a:ln>
              <a:effectLst/>
            </p:spPr>
            <p:txBody>
              <a:bodyPr>
                <a:prstTxWarp prst="textNoShape">
                  <a:avLst/>
                </a:prstTxWarp>
              </a:bodyPr>
              <a:lstStyle/>
              <a:p>
                <a:endParaRPr lang="en-US"/>
              </a:p>
            </p:txBody>
          </p:sp>
          <p:sp>
            <p:nvSpPr>
              <p:cNvPr id="33809" name="Line 22"/>
              <p:cNvSpPr>
                <a:spLocks noChangeShapeType="1"/>
              </p:cNvSpPr>
              <p:nvPr/>
            </p:nvSpPr>
            <p:spPr bwMode="auto">
              <a:xfrm>
                <a:off x="4306" y="2581"/>
                <a:ext cx="0" cy="192"/>
              </a:xfrm>
              <a:prstGeom prst="line">
                <a:avLst/>
              </a:prstGeom>
              <a:noFill/>
              <a:ln w="25400">
                <a:solidFill>
                  <a:schemeClr val="tx1"/>
                </a:solidFill>
                <a:round/>
                <a:headEnd/>
                <a:tailEnd type="triangle" w="med" len="med"/>
              </a:ln>
              <a:effectLst/>
            </p:spPr>
            <p:txBody>
              <a:bodyPr>
                <a:prstTxWarp prst="textNoShape">
                  <a:avLst/>
                </a:prstTxWarp>
              </a:bodyPr>
              <a:lstStyle/>
              <a:p>
                <a:endParaRPr lang="en-US"/>
              </a:p>
            </p:txBody>
          </p:sp>
        </p:grpSp>
        <p:sp>
          <p:nvSpPr>
            <p:cNvPr id="33801" name="Line 23"/>
            <p:cNvSpPr>
              <a:spLocks noChangeShapeType="1"/>
            </p:cNvSpPr>
            <p:nvPr/>
          </p:nvSpPr>
          <p:spPr bwMode="auto">
            <a:xfrm>
              <a:off x="2352" y="384"/>
              <a:ext cx="336" cy="0"/>
            </a:xfrm>
            <a:prstGeom prst="line">
              <a:avLst/>
            </a:prstGeom>
            <a:noFill/>
            <a:ln w="12700">
              <a:solidFill>
                <a:srgbClr val="FF0000"/>
              </a:solidFill>
              <a:round/>
              <a:headEnd type="triangle" w="med" len="med"/>
              <a:tailEnd type="triangle" w="med" len="med"/>
            </a:ln>
            <a:effectLst/>
          </p:spPr>
          <p:txBody>
            <a:bodyPr wrap="none" anchor="ctr">
              <a:prstTxWarp prst="textNoShape">
                <a:avLst/>
              </a:prstTxWarp>
            </a:bodyPr>
            <a:lstStyle/>
            <a:p>
              <a:endParaRPr lang="en-US"/>
            </a:p>
          </p:txBody>
        </p:sp>
        <p:sp>
          <p:nvSpPr>
            <p:cNvPr id="33802" name="Line 24"/>
            <p:cNvSpPr>
              <a:spLocks noChangeShapeType="1"/>
            </p:cNvSpPr>
            <p:nvPr/>
          </p:nvSpPr>
          <p:spPr bwMode="auto">
            <a:xfrm>
              <a:off x="2496" y="720"/>
              <a:ext cx="0" cy="336"/>
            </a:xfrm>
            <a:prstGeom prst="line">
              <a:avLst/>
            </a:prstGeom>
            <a:noFill/>
            <a:ln w="12700">
              <a:solidFill>
                <a:srgbClr val="FF0000"/>
              </a:solidFill>
              <a:round/>
              <a:headEnd type="triangle" w="med" len="med"/>
              <a:tailEnd type="triangle" w="med" len="med"/>
            </a:ln>
            <a:effectLst/>
          </p:spPr>
          <p:txBody>
            <a:bodyPr wrap="none" anchor="ctr">
              <a:prstTxWarp prst="textNoShape">
                <a:avLst/>
              </a:prstTxWarp>
            </a:bodyPr>
            <a:lstStyle/>
            <a:p>
              <a:endParaRPr lang="en-US"/>
            </a:p>
          </p:txBody>
        </p:sp>
      </p:grpSp>
      <p:sp>
        <p:nvSpPr>
          <p:cNvPr id="25"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35</a:t>
            </a:fld>
            <a:endParaRPr lang="en-US"/>
          </a:p>
        </p:txBody>
      </p:sp>
      <p:sp>
        <p:nvSpPr>
          <p:cNvPr id="26"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394244"/>
                                        </p:tgtEl>
                                        <p:attrNameLst>
                                          <p:attrName>style.visibility</p:attrName>
                                        </p:attrNameLst>
                                      </p:cBhvr>
                                      <p:to>
                                        <p:strVal val="visible"/>
                                      </p:to>
                                    </p:set>
                                    <p:anim calcmode="lin" valueType="num">
                                      <p:cBhvr>
                                        <p:cTn id="7" dur="1000" fill="hold"/>
                                        <p:tgtEl>
                                          <p:spTgt spid="394244"/>
                                        </p:tgtEl>
                                        <p:attrNameLst>
                                          <p:attrName>ppt_w</p:attrName>
                                        </p:attrNameLst>
                                      </p:cBhvr>
                                      <p:tavLst>
                                        <p:tav tm="0">
                                          <p:val>
                                            <p:fltVal val="0"/>
                                          </p:val>
                                        </p:tav>
                                        <p:tav tm="100000">
                                          <p:val>
                                            <p:strVal val="#ppt_w"/>
                                          </p:val>
                                        </p:tav>
                                      </p:tavLst>
                                    </p:anim>
                                    <p:anim calcmode="lin" valueType="num">
                                      <p:cBhvr>
                                        <p:cTn id="8" dur="1000" fill="hold"/>
                                        <p:tgtEl>
                                          <p:spTgt spid="394244"/>
                                        </p:tgtEl>
                                        <p:attrNameLst>
                                          <p:attrName>ppt_h</p:attrName>
                                        </p:attrNameLst>
                                      </p:cBhvr>
                                      <p:tavLst>
                                        <p:tav tm="0">
                                          <p:val>
                                            <p:fltVal val="0"/>
                                          </p:val>
                                        </p:tav>
                                        <p:tav tm="100000">
                                          <p:val>
                                            <p:strVal val="#ppt_h"/>
                                          </p:val>
                                        </p:tav>
                                      </p:tavLst>
                                    </p:anim>
                                    <p:anim calcmode="lin" valueType="num">
                                      <p:cBhvr>
                                        <p:cTn id="9" dur="1000" fill="hold"/>
                                        <p:tgtEl>
                                          <p:spTgt spid="39424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9424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94243">
                                            <p:txEl>
                                              <p:pRg st="0" end="0"/>
                                            </p:txEl>
                                          </p:spTgt>
                                        </p:tgtEl>
                                        <p:attrNameLst>
                                          <p:attrName>style.visibility</p:attrName>
                                        </p:attrNameLst>
                                      </p:cBhvr>
                                      <p:to>
                                        <p:strVal val="visible"/>
                                      </p:to>
                                    </p:set>
                                    <p:anim calcmode="lin" valueType="num">
                                      <p:cBhvr additive="base">
                                        <p:cTn id="15" dur="500" fill="hold"/>
                                        <p:tgtEl>
                                          <p:spTgt spid="394243">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942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94243">
                                            <p:txEl>
                                              <p:pRg st="1" end="1"/>
                                            </p:txEl>
                                          </p:spTgt>
                                        </p:tgtEl>
                                        <p:attrNameLst>
                                          <p:attrName>style.visibility</p:attrName>
                                        </p:attrNameLst>
                                      </p:cBhvr>
                                      <p:to>
                                        <p:strVal val="visible"/>
                                      </p:to>
                                    </p:set>
                                    <p:anim calcmode="lin" valueType="num">
                                      <p:cBhvr additive="base">
                                        <p:cTn id="21" dur="500" fill="hold"/>
                                        <p:tgtEl>
                                          <p:spTgt spid="394243">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942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94243">
                                            <p:txEl>
                                              <p:pRg st="2" end="2"/>
                                            </p:txEl>
                                          </p:spTgt>
                                        </p:tgtEl>
                                        <p:attrNameLst>
                                          <p:attrName>style.visibility</p:attrName>
                                        </p:attrNameLst>
                                      </p:cBhvr>
                                      <p:to>
                                        <p:strVal val="visible"/>
                                      </p:to>
                                    </p:set>
                                    <p:anim calcmode="lin" valueType="num">
                                      <p:cBhvr additive="base">
                                        <p:cTn id="27" dur="500" fill="hold"/>
                                        <p:tgtEl>
                                          <p:spTgt spid="394243">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942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94245">
                                            <p:txEl>
                                              <p:pRg st="0" end="0"/>
                                            </p:txEl>
                                          </p:spTgt>
                                        </p:tgtEl>
                                        <p:attrNameLst>
                                          <p:attrName>style.visibility</p:attrName>
                                        </p:attrNameLst>
                                      </p:cBhvr>
                                      <p:to>
                                        <p:strVal val="visible"/>
                                      </p:to>
                                    </p:set>
                                    <p:anim calcmode="lin" valueType="num">
                                      <p:cBhvr additive="base">
                                        <p:cTn id="33" dur="500" fill="hold"/>
                                        <p:tgtEl>
                                          <p:spTgt spid="39424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9424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394245">
                                            <p:txEl>
                                              <p:pRg st="1" end="1"/>
                                            </p:txEl>
                                          </p:spTgt>
                                        </p:tgtEl>
                                        <p:attrNameLst>
                                          <p:attrName>style.visibility</p:attrName>
                                        </p:attrNameLst>
                                      </p:cBhvr>
                                      <p:to>
                                        <p:strVal val="visible"/>
                                      </p:to>
                                    </p:set>
                                    <p:anim calcmode="lin" valueType="num">
                                      <p:cBhvr additive="base">
                                        <p:cTn id="37" dur="500" fill="hold"/>
                                        <p:tgtEl>
                                          <p:spTgt spid="394245">
                                            <p:txEl>
                                              <p:pRg st="1" end="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94245">
                                            <p:txEl>
                                              <p:pRg st="1" end="1"/>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94245">
                                            <p:txEl>
                                              <p:pRg st="2" end="2"/>
                                            </p:txEl>
                                          </p:spTgt>
                                        </p:tgtEl>
                                        <p:attrNameLst>
                                          <p:attrName>style.visibility</p:attrName>
                                        </p:attrNameLst>
                                      </p:cBhvr>
                                      <p:to>
                                        <p:strVal val="visible"/>
                                      </p:to>
                                    </p:set>
                                    <p:anim calcmode="lin" valueType="num">
                                      <p:cBhvr additive="base">
                                        <p:cTn id="41" dur="500" fill="hold"/>
                                        <p:tgtEl>
                                          <p:spTgt spid="394245">
                                            <p:txEl>
                                              <p:pRg st="2" end="2"/>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94245">
                                            <p:txEl>
                                              <p:pRg st="2" end="2"/>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94245">
                                            <p:txEl>
                                              <p:pRg st="3" end="3"/>
                                            </p:txEl>
                                          </p:spTgt>
                                        </p:tgtEl>
                                        <p:attrNameLst>
                                          <p:attrName>style.visibility</p:attrName>
                                        </p:attrNameLst>
                                      </p:cBhvr>
                                      <p:to>
                                        <p:strVal val="visible"/>
                                      </p:to>
                                    </p:set>
                                    <p:anim calcmode="lin" valueType="num">
                                      <p:cBhvr additive="base">
                                        <p:cTn id="45" dur="500" fill="hold"/>
                                        <p:tgtEl>
                                          <p:spTgt spid="394245">
                                            <p:txEl>
                                              <p:pRg st="3" end="3"/>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94245">
                                            <p:txEl>
                                              <p:pRg st="3" end="3"/>
                                            </p:txEl>
                                          </p:spTgt>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394245">
                                            <p:txEl>
                                              <p:pRg st="4" end="4"/>
                                            </p:txEl>
                                          </p:spTgt>
                                        </p:tgtEl>
                                        <p:attrNameLst>
                                          <p:attrName>style.visibility</p:attrName>
                                        </p:attrNameLst>
                                      </p:cBhvr>
                                      <p:to>
                                        <p:strVal val="visible"/>
                                      </p:to>
                                    </p:set>
                                    <p:anim calcmode="lin" valueType="num">
                                      <p:cBhvr additive="base">
                                        <p:cTn id="49" dur="500" fill="hold"/>
                                        <p:tgtEl>
                                          <p:spTgt spid="394245">
                                            <p:txEl>
                                              <p:pRg st="4" end="4"/>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9424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build="p" bldLvl="2" autoUpdateAnimBg="0"/>
      <p:bldP spid="394245"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Review</a:t>
            </a:r>
            <a:endParaRPr lang="en-US" dirty="0"/>
          </a:p>
        </p:txBody>
      </p:sp>
      <p:sp>
        <p:nvSpPr>
          <p:cNvPr id="5" name="Slide Number Placeholder 4"/>
          <p:cNvSpPr>
            <a:spLocks noGrp="1"/>
          </p:cNvSpPr>
          <p:nvPr>
            <p:ph type="sldNum" sz="quarter" idx="12"/>
          </p:nvPr>
        </p:nvSpPr>
        <p:spPr/>
        <p:txBody>
          <a:bodyPr/>
          <a:lstStyle/>
          <a:p>
            <a:fld id="{BEEE9058-9607-1947-8BA0-61434F010E97}" type="slidenum">
              <a:rPr lang="en-US" smtClean="0"/>
              <a:pPr/>
              <a:t>36</a:t>
            </a:fld>
            <a:endParaRPr lang="en-US"/>
          </a:p>
        </p:txBody>
      </p:sp>
      <p:sp>
        <p:nvSpPr>
          <p:cNvPr id="7" name="Content Placeholder 6"/>
          <p:cNvSpPr>
            <a:spLocks noGrp="1"/>
          </p:cNvSpPr>
          <p:nvPr>
            <p:ph sz="quarter" idx="1"/>
          </p:nvPr>
        </p:nvSpPr>
        <p:spPr/>
        <p:txBody>
          <a:bodyPr/>
          <a:lstStyle/>
          <a:p>
            <a:r>
              <a:rPr lang="en-US" dirty="0" smtClean="0"/>
              <a:t>What is a marketing channel?</a:t>
            </a:r>
          </a:p>
          <a:p>
            <a:r>
              <a:rPr lang="en-US" dirty="0" smtClean="0"/>
              <a:t>How do intermediaries create value?</a:t>
            </a:r>
          </a:p>
          <a:p>
            <a:endParaRPr lang="en-US" dirty="0" smtClean="0"/>
          </a:p>
        </p:txBody>
      </p:sp>
      <p:sp>
        <p:nvSpPr>
          <p:cNvPr id="4" name="Footer Placeholder 3"/>
          <p:cNvSpPr>
            <a:spLocks noGrp="1"/>
          </p:cNvSpPr>
          <p:nvPr>
            <p:ph type="ftr" sz="quarter" idx="3"/>
          </p:nvPr>
        </p:nvSpPr>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Marketing Channels</a:t>
            </a:r>
          </a:p>
        </p:txBody>
      </p:sp>
      <p:sp>
        <p:nvSpPr>
          <p:cNvPr id="5123" name="Rectangle 3"/>
          <p:cNvSpPr>
            <a:spLocks noGrp="1" noChangeArrowheads="1"/>
          </p:cNvSpPr>
          <p:nvPr>
            <p:ph type="body" idx="1"/>
          </p:nvPr>
        </p:nvSpPr>
        <p:spPr/>
        <p:txBody>
          <a:bodyPr/>
          <a:lstStyle/>
          <a:p>
            <a:pPr eaLnBrk="1" hangingPunct="1">
              <a:buFont typeface="Wingdings" pitchFamily="-1" charset="2"/>
              <a:buNone/>
            </a:pPr>
            <a:r>
              <a:rPr lang="en-US"/>
              <a:t>Consists of individuals and firms involved in the process of making a product or service available for use or consumption by consumers or industrial users.</a:t>
            </a:r>
          </a:p>
          <a:p>
            <a:pPr eaLnBrk="1" hangingPunct="1">
              <a:buFont typeface="Wingdings" pitchFamily="-1" charset="2"/>
              <a:buNone/>
            </a:pPr>
            <a:endParaRPr lang="en-US"/>
          </a:p>
          <a:p>
            <a:pPr eaLnBrk="1" hangingPunct="1">
              <a:buFont typeface="Wingdings" pitchFamily="-1" charset="2"/>
              <a:buNone/>
            </a:pPr>
            <a:r>
              <a:rPr lang="en-US"/>
              <a:t>Marketing channels make possible the flow of goods from </a:t>
            </a:r>
          </a:p>
          <a:p>
            <a:pPr eaLnBrk="1" hangingPunct="1">
              <a:buFont typeface="Wingdings" pitchFamily="-1" charset="2"/>
              <a:buNone/>
            </a:pPr>
            <a:r>
              <a:rPr lang="en-US"/>
              <a:t>Producer </a:t>
            </a:r>
            <a:r>
              <a:rPr lang="en-US">
                <a:sym typeface="Wingdings" pitchFamily="-1" charset="2"/>
              </a:rPr>
              <a:t> Intermediary  Buyer</a:t>
            </a:r>
            <a:endParaRPr lang="en-US"/>
          </a:p>
        </p:txBody>
      </p:sp>
      <p:sp>
        <p:nvSpPr>
          <p:cNvPr id="5"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4</a:t>
            </a:fld>
            <a:endParaRPr lang="en-US"/>
          </a:p>
        </p:txBody>
      </p:sp>
      <p:sp>
        <p:nvSpPr>
          <p:cNvPr id="6"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t>What are Intermediaries</a:t>
            </a:r>
          </a:p>
        </p:txBody>
      </p:sp>
      <p:sp>
        <p:nvSpPr>
          <p:cNvPr id="3" name="Content Placeholder 2"/>
          <p:cNvSpPr>
            <a:spLocks noGrp="1"/>
          </p:cNvSpPr>
          <p:nvPr>
            <p:ph idx="1"/>
          </p:nvPr>
        </p:nvSpPr>
        <p:spPr/>
        <p:txBody>
          <a:bodyPr/>
          <a:lstStyle/>
          <a:p>
            <a:pPr eaLnBrk="1" hangingPunct="1"/>
            <a:r>
              <a:rPr lang="en-US"/>
              <a:t>Intermediaries:</a:t>
            </a:r>
          </a:p>
          <a:p>
            <a:pPr lvl="1" eaLnBrk="1" hangingPunct="1"/>
            <a:r>
              <a:rPr lang="en-US"/>
              <a:t>Middlemen, agent/broker, wholesaler, retailer, distributor, dealers</a:t>
            </a:r>
          </a:p>
          <a:p>
            <a:pPr lvl="1" eaLnBrk="1" hangingPunct="1"/>
            <a:endParaRPr lang="en-US"/>
          </a:p>
          <a:p>
            <a:pPr lvl="1" eaLnBrk="1" hangingPunct="1">
              <a:buFontTx/>
              <a:buNone/>
            </a:pPr>
            <a:endParaRPr lang="en-US"/>
          </a:p>
          <a:p>
            <a:pPr lvl="1" eaLnBrk="1" hangingPunct="1">
              <a:buFontTx/>
              <a:buNone/>
            </a:pPr>
            <a:endParaRPr lang="en-US"/>
          </a:p>
          <a:p>
            <a:pPr lvl="1" eaLnBrk="1" hangingPunct="1"/>
            <a:endParaRPr lang="en-US"/>
          </a:p>
        </p:txBody>
      </p:sp>
      <p:sp>
        <p:nvSpPr>
          <p:cNvPr id="4" name="TextBox 3"/>
          <p:cNvSpPr txBox="1">
            <a:spLocks noChangeArrowheads="1"/>
          </p:cNvSpPr>
          <p:nvPr/>
        </p:nvSpPr>
        <p:spPr bwMode="auto">
          <a:xfrm>
            <a:off x="990600" y="3581400"/>
            <a:ext cx="7239000" cy="523875"/>
          </a:xfrm>
          <a:prstGeom prst="rect">
            <a:avLst/>
          </a:prstGeom>
          <a:noFill/>
          <a:ln w="9525">
            <a:noFill/>
            <a:miter lim="800000"/>
            <a:headEnd/>
            <a:tailEnd/>
          </a:ln>
        </p:spPr>
        <p:txBody>
          <a:bodyPr>
            <a:prstTxWarp prst="textNoShape">
              <a:avLst/>
            </a:prstTxWarp>
            <a:spAutoFit/>
          </a:bodyPr>
          <a:lstStyle/>
          <a:p>
            <a:pPr algn="ctr"/>
            <a:r>
              <a:rPr lang="en-US" sz="2800" b="1" dirty="0">
                <a:solidFill>
                  <a:srgbClr val="990000"/>
                </a:solidFill>
                <a:latin typeface="+mj-lt"/>
              </a:rPr>
              <a:t>Intermediaries create value</a:t>
            </a:r>
          </a:p>
        </p:txBody>
      </p:sp>
      <p:sp>
        <p:nvSpPr>
          <p:cNvPr id="5"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5</a:t>
            </a:fld>
            <a:endParaRPr lang="en-US"/>
          </a:p>
        </p:txBody>
      </p:sp>
      <p:sp>
        <p:nvSpPr>
          <p:cNvPr id="6"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38200" y="304800"/>
            <a:ext cx="7848600" cy="1143000"/>
          </a:xfrm>
        </p:spPr>
        <p:txBody>
          <a:bodyPr>
            <a:normAutofit fontScale="90000"/>
          </a:bodyPr>
          <a:lstStyle/>
          <a:p>
            <a:pPr eaLnBrk="1" hangingPunct="1"/>
            <a:r>
              <a:rPr lang="en-US"/>
              <a:t>How Do Intermediaries Create Value?</a:t>
            </a:r>
          </a:p>
        </p:txBody>
      </p:sp>
      <p:pic>
        <p:nvPicPr>
          <p:cNvPr id="7171" name="Picture 4" descr="cheese"/>
          <p:cNvPicPr>
            <a:picLocks noChangeAspect="1" noChangeArrowheads="1"/>
          </p:cNvPicPr>
          <p:nvPr/>
        </p:nvPicPr>
        <p:blipFill>
          <a:blip r:embed="rId3"/>
          <a:srcRect/>
          <a:stretch>
            <a:fillRect/>
          </a:stretch>
        </p:blipFill>
        <p:spPr bwMode="auto">
          <a:xfrm>
            <a:off x="1008074" y="2602796"/>
            <a:ext cx="1963726" cy="2754134"/>
          </a:xfrm>
          <a:prstGeom prst="rect">
            <a:avLst/>
          </a:prstGeom>
          <a:noFill/>
          <a:ln w="9525">
            <a:noFill/>
            <a:miter lim="800000"/>
            <a:headEnd/>
            <a:tailEnd/>
          </a:ln>
          <a:effectLst/>
        </p:spPr>
      </p:pic>
      <p:sp>
        <p:nvSpPr>
          <p:cNvPr id="7172" name="Text Box 5"/>
          <p:cNvSpPr txBox="1">
            <a:spLocks noChangeArrowheads="1"/>
          </p:cNvSpPr>
          <p:nvPr/>
        </p:nvSpPr>
        <p:spPr bwMode="auto">
          <a:xfrm>
            <a:off x="1066800" y="2133600"/>
            <a:ext cx="1905000" cy="376238"/>
          </a:xfrm>
          <a:prstGeom prst="rect">
            <a:avLst/>
          </a:prstGeom>
          <a:noFill/>
          <a:ln w="9525">
            <a:solidFill>
              <a:schemeClr val="tx1"/>
            </a:solidFill>
            <a:miter lim="800000"/>
            <a:headEnd/>
            <a:tailEnd/>
          </a:ln>
          <a:effectLst/>
        </p:spPr>
        <p:txBody>
          <a:bodyPr>
            <a:prstTxWarp prst="textNoShape">
              <a:avLst/>
            </a:prstTxWarp>
            <a:spAutoFit/>
          </a:bodyPr>
          <a:lstStyle/>
          <a:p>
            <a:pPr algn="ctr">
              <a:spcBef>
                <a:spcPct val="50000"/>
              </a:spcBef>
            </a:pPr>
            <a:r>
              <a:rPr lang="en-US">
                <a:latin typeface="+mj-lt"/>
              </a:rPr>
              <a:t>Bulk-breaking</a:t>
            </a:r>
          </a:p>
        </p:txBody>
      </p:sp>
      <p:pic>
        <p:nvPicPr>
          <p:cNvPr id="7173" name="Picture 6" descr="eggs"/>
          <p:cNvPicPr>
            <a:picLocks noGrp="1" noChangeAspect="1" noChangeArrowheads="1"/>
          </p:cNvPicPr>
          <p:nvPr>
            <p:ph type="body" idx="1"/>
          </p:nvPr>
        </p:nvPicPr>
        <p:blipFill>
          <a:blip r:embed="rId4"/>
          <a:srcRect/>
          <a:stretch>
            <a:fillRect/>
          </a:stretch>
        </p:blipFill>
        <p:spPr>
          <a:xfrm>
            <a:off x="3571863" y="1624917"/>
            <a:ext cx="2359025" cy="1769841"/>
          </a:xfrm>
          <a:noFill/>
        </p:spPr>
      </p:pic>
      <p:pic>
        <p:nvPicPr>
          <p:cNvPr id="7174" name="Picture 7" descr="bananas"/>
          <p:cNvPicPr>
            <a:picLocks noChangeAspect="1" noChangeArrowheads="1"/>
          </p:cNvPicPr>
          <p:nvPr/>
        </p:nvPicPr>
        <p:blipFill>
          <a:blip r:embed="rId5"/>
          <a:srcRect/>
          <a:stretch>
            <a:fillRect/>
          </a:stretch>
        </p:blipFill>
        <p:spPr bwMode="auto">
          <a:xfrm>
            <a:off x="5105400" y="3672243"/>
            <a:ext cx="2984277" cy="2060337"/>
          </a:xfrm>
          <a:prstGeom prst="rect">
            <a:avLst/>
          </a:prstGeom>
          <a:noFill/>
          <a:ln w="9525">
            <a:noFill/>
            <a:miter lim="800000"/>
            <a:headEnd/>
            <a:tailEnd/>
          </a:ln>
        </p:spPr>
      </p:pic>
      <p:sp>
        <p:nvSpPr>
          <p:cNvPr id="7175" name="Text Box 8"/>
          <p:cNvSpPr txBox="1">
            <a:spLocks noChangeArrowheads="1"/>
          </p:cNvSpPr>
          <p:nvPr/>
        </p:nvSpPr>
        <p:spPr bwMode="auto">
          <a:xfrm>
            <a:off x="5993600" y="2226558"/>
            <a:ext cx="1219200" cy="376238"/>
          </a:xfrm>
          <a:prstGeom prst="rect">
            <a:avLst/>
          </a:prstGeom>
          <a:noFill/>
          <a:ln w="9525">
            <a:solidFill>
              <a:schemeClr val="tx1"/>
            </a:solidFill>
            <a:miter lim="800000"/>
            <a:headEnd/>
            <a:tailEnd/>
          </a:ln>
          <a:effectLst/>
        </p:spPr>
        <p:txBody>
          <a:bodyPr>
            <a:prstTxWarp prst="textNoShape">
              <a:avLst/>
            </a:prstTxWarp>
            <a:spAutoFit/>
          </a:bodyPr>
          <a:lstStyle/>
          <a:p>
            <a:pPr algn="ctr">
              <a:spcBef>
                <a:spcPct val="50000"/>
              </a:spcBef>
            </a:pPr>
            <a:r>
              <a:rPr lang="en-US" dirty="0">
                <a:latin typeface="+mj-lt"/>
              </a:rPr>
              <a:t>Sorting</a:t>
            </a:r>
          </a:p>
        </p:txBody>
      </p:sp>
      <p:sp>
        <p:nvSpPr>
          <p:cNvPr id="7176" name="Text Box 9"/>
          <p:cNvSpPr txBox="1">
            <a:spLocks noChangeArrowheads="1"/>
          </p:cNvSpPr>
          <p:nvPr/>
        </p:nvSpPr>
        <p:spPr bwMode="auto">
          <a:xfrm>
            <a:off x="3581400" y="4800600"/>
            <a:ext cx="1371600" cy="376238"/>
          </a:xfrm>
          <a:prstGeom prst="rect">
            <a:avLst/>
          </a:prstGeom>
          <a:noFill/>
          <a:ln w="9525">
            <a:solidFill>
              <a:schemeClr val="tx1"/>
            </a:solidFill>
            <a:miter lim="800000"/>
            <a:headEnd/>
            <a:tailEnd/>
          </a:ln>
          <a:effectLst/>
        </p:spPr>
        <p:txBody>
          <a:bodyPr>
            <a:prstTxWarp prst="textNoShape">
              <a:avLst/>
            </a:prstTxWarp>
            <a:spAutoFit/>
          </a:bodyPr>
          <a:lstStyle/>
          <a:p>
            <a:pPr algn="ctr">
              <a:spcBef>
                <a:spcPct val="50000"/>
              </a:spcBef>
            </a:pPr>
            <a:r>
              <a:rPr lang="en-US">
                <a:latin typeface="+mj-lt"/>
              </a:rPr>
              <a:t>Assorting</a:t>
            </a:r>
          </a:p>
        </p:txBody>
      </p:sp>
      <p:sp>
        <p:nvSpPr>
          <p:cNvPr id="9"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6</a:t>
            </a:fld>
            <a:endParaRPr lang="en-US"/>
          </a:p>
        </p:txBody>
      </p:sp>
      <p:sp>
        <p:nvSpPr>
          <p:cNvPr id="10"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304800"/>
            <a:ext cx="7715242" cy="1143000"/>
          </a:xfrm>
        </p:spPr>
        <p:txBody>
          <a:bodyPr>
            <a:normAutofit/>
          </a:bodyPr>
          <a:lstStyle/>
          <a:p>
            <a:pPr eaLnBrk="1" hangingPunct="1"/>
            <a:r>
              <a:rPr lang="en-US" dirty="0"/>
              <a:t>Why Else? Distribution Economies</a:t>
            </a:r>
          </a:p>
        </p:txBody>
      </p:sp>
      <p:sp>
        <p:nvSpPr>
          <p:cNvPr id="8195" name="Rectangle 3"/>
          <p:cNvSpPr>
            <a:spLocks noGrp="1" noChangeArrowheads="1"/>
          </p:cNvSpPr>
          <p:nvPr>
            <p:ph type="body" idx="1"/>
          </p:nvPr>
        </p:nvSpPr>
        <p:spPr/>
        <p:txBody>
          <a:bodyPr/>
          <a:lstStyle/>
          <a:p>
            <a:pPr eaLnBrk="1" hangingPunct="1"/>
            <a:endParaRPr lang="en-US"/>
          </a:p>
        </p:txBody>
      </p:sp>
      <p:pic>
        <p:nvPicPr>
          <p:cNvPr id="8196" name="Picture 4" descr="Fig15-2"/>
          <p:cNvPicPr>
            <a:picLocks noChangeAspect="1" noChangeArrowheads="1"/>
          </p:cNvPicPr>
          <p:nvPr/>
        </p:nvPicPr>
        <p:blipFill>
          <a:blip r:embed="rId2"/>
          <a:srcRect/>
          <a:stretch>
            <a:fillRect/>
          </a:stretch>
        </p:blipFill>
        <p:spPr bwMode="auto">
          <a:xfrm>
            <a:off x="762000" y="1981200"/>
            <a:ext cx="8001000" cy="3889375"/>
          </a:xfrm>
          <a:prstGeom prst="rect">
            <a:avLst/>
          </a:prstGeom>
          <a:noFill/>
          <a:ln w="9525">
            <a:noFill/>
            <a:miter lim="800000"/>
            <a:headEnd/>
            <a:tailEnd/>
          </a:ln>
        </p:spPr>
      </p:pic>
      <p:sp>
        <p:nvSpPr>
          <p:cNvPr id="5"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7</a:t>
            </a:fld>
            <a:endParaRPr lang="en-US"/>
          </a:p>
        </p:txBody>
      </p:sp>
      <p:sp>
        <p:nvSpPr>
          <p:cNvPr id="6"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We use intermediaries to…</a:t>
            </a:r>
          </a:p>
        </p:txBody>
      </p:sp>
      <p:sp>
        <p:nvSpPr>
          <p:cNvPr id="9219" name="Rectangle 3"/>
          <p:cNvSpPr>
            <a:spLocks noGrp="1" noChangeArrowheads="1"/>
          </p:cNvSpPr>
          <p:nvPr>
            <p:ph type="body" idx="1"/>
          </p:nvPr>
        </p:nvSpPr>
        <p:spPr/>
        <p:txBody>
          <a:bodyPr/>
          <a:lstStyle/>
          <a:p>
            <a:pPr eaLnBrk="1" hangingPunct="1"/>
            <a:r>
              <a:rPr lang="en-US"/>
              <a:t>Be more efficient: reduce the number of contacts</a:t>
            </a:r>
          </a:p>
          <a:p>
            <a:pPr eaLnBrk="1" hangingPunct="1"/>
            <a:endParaRPr lang="en-US"/>
          </a:p>
          <a:p>
            <a:pPr eaLnBrk="1" hangingPunct="1"/>
            <a:r>
              <a:rPr lang="en-US"/>
              <a:t>Allow firms to focus on core competencies</a:t>
            </a:r>
          </a:p>
          <a:p>
            <a:pPr eaLnBrk="1" hangingPunct="1"/>
            <a:endParaRPr lang="en-US"/>
          </a:p>
          <a:p>
            <a:pPr eaLnBrk="1" hangingPunct="1"/>
            <a:r>
              <a:rPr lang="en-US"/>
              <a:t>Reduce financial risk and investment</a:t>
            </a:r>
          </a:p>
        </p:txBody>
      </p:sp>
      <p:sp>
        <p:nvSpPr>
          <p:cNvPr id="4"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8</a:t>
            </a:fld>
            <a:endParaRPr lang="en-US"/>
          </a:p>
        </p:txBody>
      </p:sp>
      <p:sp>
        <p:nvSpPr>
          <p:cNvPr id="5"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Who are the intermediaries?</a:t>
            </a:r>
          </a:p>
        </p:txBody>
      </p:sp>
      <p:pic>
        <p:nvPicPr>
          <p:cNvPr id="10243" name="Picture 4" descr="Fig15-1"/>
          <p:cNvPicPr>
            <a:picLocks noGrp="1" noChangeAspect="1" noChangeArrowheads="1"/>
          </p:cNvPicPr>
          <p:nvPr>
            <p:ph type="body" idx="1"/>
          </p:nvPr>
        </p:nvPicPr>
        <p:blipFill>
          <a:blip r:embed="rId2"/>
          <a:srcRect/>
          <a:stretch>
            <a:fillRect/>
          </a:stretch>
        </p:blipFill>
        <p:spPr>
          <a:xfrm>
            <a:off x="533400" y="1417638"/>
            <a:ext cx="8153400" cy="4306888"/>
          </a:xfrm>
          <a:noFill/>
        </p:spPr>
      </p:pic>
      <p:sp>
        <p:nvSpPr>
          <p:cNvPr id="4" name="Slide Number Placeholder 4"/>
          <p:cNvSpPr>
            <a:spLocks noGrp="1"/>
          </p:cNvSpPr>
          <p:nvPr>
            <p:ph type="sldNum" sz="quarter" idx="12"/>
          </p:nvPr>
        </p:nvSpPr>
        <p:spPr>
          <a:xfrm>
            <a:off x="146304" y="6210300"/>
            <a:ext cx="457200" cy="457200"/>
          </a:xfrm>
        </p:spPr>
        <p:txBody>
          <a:bodyPr/>
          <a:lstStyle/>
          <a:p>
            <a:fld id="{BEEE9058-9607-1947-8BA0-61434F010E97}" type="slidenum">
              <a:rPr lang="en-US" smtClean="0"/>
              <a:pPr/>
              <a:t>9</a:t>
            </a:fld>
            <a:endParaRPr lang="en-US"/>
          </a:p>
        </p:txBody>
      </p:sp>
      <p:sp>
        <p:nvSpPr>
          <p:cNvPr id="5" name="Footer Placeholder 3"/>
          <p:cNvSpPr>
            <a:spLocks noGrp="1"/>
          </p:cNvSpPr>
          <p:nvPr>
            <p:ph type="ftr" sz="quarter" idx="3"/>
          </p:nvPr>
        </p:nvSpPr>
        <p:spPr>
          <a:xfrm>
            <a:off x="914400" y="6172200"/>
            <a:ext cx="3962400" cy="457200"/>
          </a:xfrm>
        </p:spPr>
        <p:txBody>
          <a:bodyPr/>
          <a:lstStyle/>
          <a:p>
            <a:r>
              <a:rPr lang="en-US" smtClean="0"/>
              <a:t>Dr. Morgan K. Ward</a:t>
            </a:r>
            <a:endParaRPr lang="en-US"/>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quity">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Equity.thmx</Template>
  <TotalTime>684</TotalTime>
  <Words>994</Words>
  <Application>Microsoft Office PowerPoint</Application>
  <PresentationFormat>On-screen Show (4:3)</PresentationFormat>
  <Paragraphs>221</Paragraphs>
  <Slides>36</Slides>
  <Notes>3</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39" baseType="lpstr">
      <vt:lpstr>Office Theme</vt:lpstr>
      <vt:lpstr>Equity</vt:lpstr>
      <vt:lpstr>Clip</vt:lpstr>
      <vt:lpstr>Chapter 15: Managing Marketing Channels and Wholesaling</vt:lpstr>
      <vt:lpstr>Marketing Strategy Overview – Basic Structure</vt:lpstr>
      <vt:lpstr>Preview</vt:lpstr>
      <vt:lpstr>Marketing Channels</vt:lpstr>
      <vt:lpstr>What are Intermediaries</vt:lpstr>
      <vt:lpstr>How Do Intermediaries Create Value?</vt:lpstr>
      <vt:lpstr>Why Else? Distribution Economies</vt:lpstr>
      <vt:lpstr>We use intermediaries to…</vt:lpstr>
      <vt:lpstr>Who are the intermediaries?</vt:lpstr>
      <vt:lpstr>Intermediaries - Transactional</vt:lpstr>
      <vt:lpstr>Intermediaries - Logistical</vt:lpstr>
      <vt:lpstr>Intermediaries - Facilitating</vt:lpstr>
      <vt:lpstr>Marketing Channels for Consumer Goods and Services</vt:lpstr>
      <vt:lpstr>Trend toward Manufacturers going Direct to Retail… </vt:lpstr>
      <vt:lpstr>Zara</vt:lpstr>
      <vt:lpstr>PowerPoint Presentation</vt:lpstr>
      <vt:lpstr>AVON has done this for years…</vt:lpstr>
      <vt:lpstr>Marketing Channels for Consumer Goods and Services</vt:lpstr>
      <vt:lpstr>Indirect Channel - Target</vt:lpstr>
      <vt:lpstr>Café Du Monde</vt:lpstr>
      <vt:lpstr>Wal-Mart</vt:lpstr>
      <vt:lpstr>Electronic Marketing Channels</vt:lpstr>
      <vt:lpstr>Electronic Marketing Channels</vt:lpstr>
      <vt:lpstr>How Do Firms Leverage Channels?</vt:lpstr>
      <vt:lpstr>Direct Marketing Channels</vt:lpstr>
      <vt:lpstr>Multichannel Marketing</vt:lpstr>
      <vt:lpstr>Multiple and Strategic Channels</vt:lpstr>
      <vt:lpstr>Dual Distribution</vt:lpstr>
      <vt:lpstr>Strategic Channel Alliance</vt:lpstr>
      <vt:lpstr>Direct Producer going Indirect</vt:lpstr>
      <vt:lpstr>Apple at Best Buy</vt:lpstr>
      <vt:lpstr>Channel Choice</vt:lpstr>
      <vt:lpstr>Channel Choice</vt:lpstr>
      <vt:lpstr>Channel Choice</vt:lpstr>
      <vt:lpstr>Channel Conflicts</vt:lpstr>
      <vt:lpstr>Review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Creating Customer Relationships and Value Through Marketing</dc:title>
  <dc:creator>Tareen Rahman</dc:creator>
  <cp:lastModifiedBy>morgan</cp:lastModifiedBy>
  <cp:revision>160</cp:revision>
  <dcterms:created xsi:type="dcterms:W3CDTF">2011-11-14T03:50:08Z</dcterms:created>
  <dcterms:modified xsi:type="dcterms:W3CDTF">2013-04-04T14:25:32Z</dcterms:modified>
</cp:coreProperties>
</file>